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1, SGK tr.6–10. Gợi ý 2 tiết: Tiết 1 mục 1 (Lịch sử là gì); Tiết 2 mục 2 (Sử học là gì) + luyện tập, vận dụng. Mở file bấm F5; Alt+F5 để xem ghi chú.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tr.6. Đọc nhanh, không dừng lâu.</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Hoạt động theo SGK tr.6, 3–4 phút. Cho HS nghĩ 1 phút, trao đổi với bạn bên cạnh, mời 2–3 em nói. Không chốt đáp án ngay — để dẫn vào bài: 'cuối tiết mình quay lại câu hỏi này'. 💡 Gợi ý: có thể hỏi thêm về một di tích ở địa phương mà em từng đến.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quan sát 30 giây rồi mới hỏi lại câu hỏi khởi động.</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 Ý cuối là 'cửa' để sang slide sau. Hỏi: 'Hai nghĩa này giống hay khác nhau?' rồi bấm sang.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 💡 Gợi ý thêm (không có trong SGK): hình ảnh tảng băng — hiện thực lịch sử là cả tảng băng, lịch sử được nhận thức là phần nổi mà con người nhìn thấy.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Yêu cầu HS chỉ ra hình nào là hiện vật còn lại từ quá khứ, hình nào là sản phẩm con người viết ra về quá khứ.</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A/B/C/D rồi mới bấm sang đáp án. Mở lại Hình 2, 3, 4 trong SGK tr.7 để HS đối chiếu.</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Mũi tên đồng Cổ Loa (Hình 2) và khuôn đúc mũi tên (Hình 3) là hiện vật còn lại của quá khứ → gắn với hiện thực lịch sử. Tác phẩm văn học kể lại chuyện nỏ thần là cách con người tái hiện lịch sử Âu Lạc → lịch sử được con người nhận thức.</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 Hỏi trước khi hiện: 'Theo em vì sao hai người cùng viết về một sự kiện lại có thể viết khác nhau?' để HS tự nêu, sau đó đối chiếu với slide.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Gợi ý trả lời: mỗi người chỉ nắm một phần sự thật nên nhận thức không đầy đủ; muốn gần với hiện thực lịch sử phải thu thập nhiều sử liệu, nhìn từ nhiều phía. 💡 Cách hiểu gợi ý của trợ lý, GV đối chiếu SGV.</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đọc kĩ trong SGK tr.8 trước khi sang slide nhiệm vụ nhóm.</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 (Tư liệu 2, câu hỏi 3). Giống: cùng nói về sự kiện ngày 27-4-1521 ở đảo Mác-tan. Khác: bia La-pu-la-pu nhấn mạnh việc thủ lĩnh bản địa đẩy lui quân Tây Ban Nha và giết Ma-gien-lăng; bia Ma-gien-lăng nhấn mạnh cái chết của Ma-gien-lăng và chuyến đi vòng quanh thế giới đầu tiên của đoàn thám hiểm. Nguyên nhân: mục đích, thái độ, góc nhìn của người dựng bia. ĐGTX gợi ý (tiêu chí báo trước, mọi nhóm chấm cùng tiêu chí): (1) nêu đúng điểm giống, (2) nêu đúng điểm khác, (3) giải thích được nguyên nhân.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Kiểm tra nhanh 1 phút bằng thẻ Đúng/Sai.</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Sai. Hiện thực lịch sử tồn tại khách quan, không phụ thuộc ý muốn chủ quan của con người; con người chỉ có thể tìm hiểu, nhận thức, trình bày lại theo các cách khác nhau chứ không thay đổi được nó (SGK tr.7).</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tr.8–9. Phân biệt rõ: 'lịch sử' (cái đã diễn ra) khác 'Sử học' (ngành khoa học nghiên cứu cái đã diễn ra).</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Quan sát rồi trả lời câu hỏi trắc nghiệm tiếp theo.</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Dùng Hình 7 trong SGK để HS đối chiếu.</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Hình 7 minh hoạ ba đối tượng cụ thể: 7.1 lịch sử thế giới, 7.2 lịch sử dân tộc (Lịch sử Việt Nam), 7.3 lịch sử địa phương (Lịch sử Hà Nội).</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HS tự đọc 2 phút, tóm tắt mỗi cột bằng 1 từ khoá, sau đó sang slide tóm tắt.</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tr.9, Hình 8. Cho HS tự đọc Hình 8 trong SGK 2 phút rồi mới chiếu slide này để đối chiếu.</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nhanh bằng thẻ A/B/C.</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Nhiệm vụ nhận thức: cung cấp tri thức khoa học, giúp con người tìm hiểu, khám phá hiện thực lịch sử một cách khách quan, chân thực.</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tr.10 – Luyện tập. Ví dụ gợi ý: hiện thực LS — cầu Long Biên được xây 1898–1902; lịch sử được nhận thức — sách, bài viết, phim tài liệu về cầu Long Biên. 💡 Ví dụ gợi ý, GV chọn lại theo lớp.</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Khép bài bằng đối chiếu với câu hỏi mở bài (SGK tr.6). Đáp án định hướng: không đầy đủ tuyệt đối, vì giữa hiện thực lịch sử và lịch sử được nhận thức luôn có khoảng cách.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4A403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500"/>
              </a:spcAft>
            </a:pPr>
            <a:r>
              <a:rPr sz="4400" b="1" i="0">
                <a:solidFill>
                  <a:srgbClr val="FFFFFF"/>
                </a:solidFill>
                <a:latin typeface="Arial"/>
              </a:rPr>
              <a:t>Hiện thực lịch sử và lịch sử được con người nhận thức</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10 – Kết nối tri thức – Chủ đề 1 – Bài 1</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 – Trung tâm GDNN-GDTX Bà Rịa – Vũng Tàu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Trình bày được khái niệm lịch sử</a:t>
            </a:r>
          </a:p>
          <a:p>
            <a:pPr marL="411480" indent="-365760">
              <a:spcAft>
                <a:spcPts val="900"/>
              </a:spcAft>
              <a:buFont typeface="Arial"/>
              <a:buChar char="•"/>
            </a:pPr>
            <a:r>
              <a:rPr sz="2800" b="0" i="0">
                <a:solidFill>
                  <a:srgbClr val="4A403A"/>
                </a:solidFill>
                <a:latin typeface="Arial"/>
              </a:rPr>
              <a:t>Phân biệt hiện thực lịch sử với lịch sử được con người nhận thức</a:t>
            </a:r>
          </a:p>
          <a:p>
            <a:pPr marL="411480" indent="-365760">
              <a:spcAft>
                <a:spcPts val="900"/>
              </a:spcAft>
              <a:buFont typeface="Arial"/>
              <a:buChar char="•"/>
            </a:pPr>
            <a:r>
              <a:rPr sz="2800" b="0" i="0">
                <a:solidFill>
                  <a:srgbClr val="4A403A"/>
                </a:solidFill>
                <a:latin typeface="Arial"/>
              </a:rPr>
              <a:t>Giải thích được khái niệm Sử học</a:t>
            </a:r>
          </a:p>
          <a:p>
            <a:pPr marL="411480" indent="-365760">
              <a:spcAft>
                <a:spcPts val="900"/>
              </a:spcAft>
              <a:buFont typeface="Arial"/>
              <a:buChar char="•"/>
            </a:pPr>
            <a:r>
              <a:rPr sz="2800" b="0" i="0">
                <a:solidFill>
                  <a:srgbClr val="4A403A"/>
                </a:solidFill>
                <a:latin typeface="Arial"/>
              </a:rPr>
              <a:t>Nêu chức năng, nhiệm vụ và đối tượng nghiên cứu của Sử học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Khởi động</a:t>
            </a:r>
          </a:p>
        </p:txBody>
      </p:sp>
      <p:sp>
        <p:nvSpPr>
          <p:cNvPr id="5" name="Rounded Rectangle 4"/>
          <p:cNvSpPr/>
          <p:nvPr/>
        </p:nvSpPr>
        <p:spPr>
          <a:xfrm>
            <a:off x="1463040" y="1737360"/>
            <a:ext cx="9997135" cy="4206240"/>
          </a:xfrm>
          <a:prstGeom prst="roundRect">
            <a:avLst>
              <a:gd name="adj" fmla="val 8000"/>
            </a:avLst>
          </a:prstGeom>
          <a:solidFill>
            <a:srgbClr val="FFFFFF"/>
          </a:solidFill>
          <a:ln w="5080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685800" y="1417320"/>
            <a:ext cx="1188720" cy="118872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417320"/>
            <a:ext cx="1188720" cy="1188720"/>
          </a:xfrm>
          <a:prstGeom prst="rect">
            <a:avLst/>
          </a:prstGeom>
          <a:noFill/>
        </p:spPr>
        <p:txBody>
          <a:bodyPr wrap="square" anchor="ctr">
            <a:noAutofit/>
          </a:bodyPr>
          <a:lstStyle/>
          <a:p>
            <a:pPr algn="ctr">
              <a:spcAft>
                <a:spcPts val="1800"/>
              </a:spcAft>
            </a:pPr>
            <a:r>
              <a:rPr sz="5400" b="1" i="0">
                <a:solidFill>
                  <a:srgbClr val="FFFFFF"/>
                </a:solidFill>
                <a:latin typeface="Arial"/>
              </a:rPr>
              <a:t>?</a:t>
            </a:r>
          </a:p>
        </p:txBody>
      </p:sp>
      <p:sp>
        <p:nvSpPr>
          <p:cNvPr id="8" name="TextBox 7"/>
          <p:cNvSpPr txBox="1"/>
          <p:nvPr/>
        </p:nvSpPr>
        <p:spPr>
          <a:xfrm>
            <a:off x="1920240" y="2011680"/>
            <a:ext cx="8899855" cy="3657600"/>
          </a:xfrm>
          <a:prstGeom prst="rect">
            <a:avLst/>
          </a:prstGeom>
          <a:noFill/>
        </p:spPr>
        <p:txBody>
          <a:bodyPr wrap="square" anchor="ctr">
            <a:noAutofit/>
          </a:bodyPr>
          <a:lstStyle/>
          <a:p>
            <a:pPr algn="ctr">
              <a:spcAft>
                <a:spcPts val="1200"/>
              </a:spcAft>
            </a:pPr>
            <a:r>
              <a:rPr sz="3600" b="1" i="0">
                <a:solidFill>
                  <a:srgbClr val="4A403A"/>
                </a:solidFill>
                <a:latin typeface="Arial"/>
              </a:rPr>
              <a:t>Cầu Long Biên (Hà Nội, xây 1898–1902) là một hiện vật lịch sử. Em biết sự kiện nào gắn với cây cầu này? Việc tìm hiểu quá khứ ấy là nhiệm vụ của ngành khoa học nào?</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Quan sát: cầu Long Biên</a:t>
            </a:r>
          </a:p>
        </p:txBody>
      </p:sp>
      <p:sp>
        <p:nvSpPr>
          <p:cNvPr id="5" name="Rectangle 4"/>
          <p:cNvSpPr/>
          <p:nvPr/>
        </p:nvSpPr>
        <p:spPr>
          <a:xfrm>
            <a:off x="1809656" y="1408176"/>
            <a:ext cx="8572381"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1_h1.jpg"/>
          <p:cNvPicPr>
            <a:picLocks noChangeAspect="1"/>
          </p:cNvPicPr>
          <p:nvPr/>
        </p:nvPicPr>
        <p:blipFill>
          <a:blip r:embed="rId3"/>
          <a:stretch>
            <a:fillRect/>
          </a:stretch>
        </p:blipFill>
        <p:spPr>
          <a:xfrm>
            <a:off x="1864520" y="1463040"/>
            <a:ext cx="8462653"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 SGK tr.6 – Một phần cầu Long Biên (thành phố Hà Nội)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Lịch sử là gì?</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Lịch sử là những gì đã diễn ra trong quá khứ</a:t>
            </a:r>
          </a:p>
          <a:p>
            <a:pPr marL="411480" indent="-365760">
              <a:spcAft>
                <a:spcPts val="900"/>
              </a:spcAft>
              <a:buFont typeface="Arial"/>
              <a:buChar char="•"/>
            </a:pPr>
            <a:r>
              <a:rPr sz="2800" b="0" i="0">
                <a:solidFill>
                  <a:srgbClr val="4A403A"/>
                </a:solidFill>
                <a:latin typeface="Arial"/>
              </a:rPr>
              <a:t>Lịch sử loài người: toàn bộ hoạt động của con người từ khi xuất hiện đến nay</a:t>
            </a:r>
          </a:p>
          <a:p>
            <a:pPr marL="411480" indent="-365760">
              <a:spcAft>
                <a:spcPts val="900"/>
              </a:spcAft>
              <a:buFont typeface="Arial"/>
              <a:buChar char="•"/>
            </a:pPr>
            <a:r>
              <a:rPr sz="2800" b="0" i="0">
                <a:solidFill>
                  <a:srgbClr val="4A403A"/>
                </a:solidFill>
                <a:latin typeface="Arial"/>
              </a:rPr>
              <a:t>Gồm quá trình con người tương tác với tự nhiên và tương tác với nhau</a:t>
            </a:r>
          </a:p>
          <a:p>
            <a:pPr marL="411480" indent="-365760">
              <a:spcAft>
                <a:spcPts val="900"/>
              </a:spcAft>
              <a:buFont typeface="Arial"/>
              <a:buChar char="•"/>
            </a:pPr>
            <a:r>
              <a:rPr sz="2800" b="0" i="0">
                <a:solidFill>
                  <a:srgbClr val="4A403A"/>
                </a:solidFill>
                <a:latin typeface="Arial"/>
              </a:rPr>
              <a:t>Lịch sử được hiểu theo 2 nghĩa: hiện thực lịch sử và lịch sử được con người nhận thức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Hai nghĩa của từ 'lịch sử'</a:t>
            </a:r>
          </a:p>
        </p:txBody>
      </p:sp>
      <p:sp>
        <p:nvSpPr>
          <p:cNvPr id="5" name="Rounded Rectangle 4"/>
          <p:cNvSpPr/>
          <p:nvPr/>
        </p:nvSpPr>
        <p:spPr>
          <a:xfrm>
            <a:off x="640080" y="1508760"/>
            <a:ext cx="5272887" cy="777240"/>
          </a:xfrm>
          <a:prstGeom prst="roundRect">
            <a:avLst>
              <a:gd name="adj" fmla="val 2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900"/>
              </a:spcAft>
            </a:pPr>
            <a:r>
              <a:rPr sz="2600" b="1" i="0">
                <a:solidFill>
                  <a:srgbClr val="FFFFFF"/>
                </a:solidFill>
                <a:latin typeface="Arial"/>
              </a:rPr>
              <a:t>Hiện thực lịch sử</a:t>
            </a:r>
          </a:p>
        </p:txBody>
      </p:sp>
      <p:sp>
        <p:nvSpPr>
          <p:cNvPr id="6" name="Rounded Rectangle 5"/>
          <p:cNvSpPr/>
          <p:nvPr/>
        </p:nvSpPr>
        <p:spPr>
          <a:xfrm>
            <a:off x="640080" y="2423160"/>
            <a:ext cx="5272887" cy="3840480"/>
          </a:xfrm>
          <a:prstGeom prst="roundRect">
            <a:avLst>
              <a:gd name="adj" fmla="val 4000"/>
            </a:avLst>
          </a:prstGeom>
          <a:solidFill>
            <a:srgbClr val="FFFFFF"/>
          </a:solidFill>
          <a:ln w="31750">
            <a:solidFill>
              <a:srgbClr val="4A40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2514600"/>
            <a:ext cx="4998567" cy="365760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Tất cả những gì đã diễn ra trong quá khứ</a:t>
            </a:r>
          </a:p>
          <a:p>
            <a:pPr marL="411480" indent="-365760">
              <a:spcAft>
                <a:spcPts val="900"/>
              </a:spcAft>
              <a:buFont typeface="Arial"/>
              <a:buChar char="•"/>
            </a:pPr>
            <a:r>
              <a:rPr sz="2600" b="0" i="0">
                <a:solidFill>
                  <a:srgbClr val="4A403A"/>
                </a:solidFill>
                <a:latin typeface="Arial"/>
              </a:rPr>
              <a:t>Tồn tại khách quan, không phụ thuộc ý muốn của con người</a:t>
            </a:r>
          </a:p>
          <a:p>
            <a:pPr marL="411480" indent="-365760">
              <a:spcAft>
                <a:spcPts val="900"/>
              </a:spcAft>
              <a:buFont typeface="Arial"/>
              <a:buChar char="•"/>
            </a:pPr>
            <a:r>
              <a:rPr sz="2600" b="0" i="0">
                <a:solidFill>
                  <a:srgbClr val="4A403A"/>
                </a:solidFill>
                <a:latin typeface="Arial"/>
              </a:rPr>
              <a:t>Không thể thay đổi, chỉ có thể tìm hiểu, tái hiện</a:t>
            </a:r>
          </a:p>
        </p:txBody>
      </p:sp>
      <p:sp>
        <p:nvSpPr>
          <p:cNvPr id="8" name="Rounded Rectangle 7"/>
          <p:cNvSpPr/>
          <p:nvPr/>
        </p:nvSpPr>
        <p:spPr>
          <a:xfrm>
            <a:off x="6278727" y="1508760"/>
            <a:ext cx="5272887" cy="777240"/>
          </a:xfrm>
          <a:prstGeom prst="roundRect">
            <a:avLst>
              <a:gd name="adj" fmla="val 20000"/>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700"/>
              </a:spcAft>
            </a:pPr>
            <a:r>
              <a:rPr sz="2000" b="1" i="0">
                <a:solidFill>
                  <a:srgbClr val="FFFFFF"/>
                </a:solidFill>
                <a:latin typeface="Arial"/>
              </a:rPr>
              <a:t>Lịch sử được con người nhận thức</a:t>
            </a:r>
          </a:p>
        </p:txBody>
      </p:sp>
      <p:sp>
        <p:nvSpPr>
          <p:cNvPr id="9" name="Rounded Rectangle 8"/>
          <p:cNvSpPr/>
          <p:nvPr/>
        </p:nvSpPr>
        <p:spPr>
          <a:xfrm>
            <a:off x="6278727" y="2423160"/>
            <a:ext cx="5272887" cy="3840480"/>
          </a:xfrm>
          <a:prstGeom prst="roundRect">
            <a:avLst>
              <a:gd name="adj" fmla="val 4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15887" y="2514600"/>
            <a:ext cx="4998567" cy="3657600"/>
          </a:xfrm>
          <a:prstGeom prst="rect">
            <a:avLst/>
          </a:prstGeom>
          <a:noFill/>
        </p:spPr>
        <p:txBody>
          <a:bodyPr wrap="square" anchor="ctr">
            <a:noAutofit/>
          </a:bodyPr>
          <a:lstStyle/>
          <a:p>
            <a:pPr marL="411480" indent="-365760">
              <a:spcAft>
                <a:spcPts val="800"/>
              </a:spcAft>
              <a:buFont typeface="Arial"/>
              <a:buChar char="•"/>
            </a:pPr>
            <a:r>
              <a:rPr sz="2300" b="0" i="0">
                <a:solidFill>
                  <a:srgbClr val="4A403A"/>
                </a:solidFill>
                <a:latin typeface="Arial"/>
              </a:rPr>
              <a:t>Hiểu biết của con người về hiện thực lịch sử</a:t>
            </a:r>
          </a:p>
          <a:p>
            <a:pPr marL="411480" indent="-365760">
              <a:spcAft>
                <a:spcPts val="800"/>
              </a:spcAft>
              <a:buFont typeface="Arial"/>
              <a:buChar char="•"/>
            </a:pPr>
            <a:r>
              <a:rPr sz="2300" b="0" i="0">
                <a:solidFill>
                  <a:srgbClr val="4A403A"/>
                </a:solidFill>
                <a:latin typeface="Arial"/>
              </a:rPr>
              <a:t>Được trình bày, tái hiện theo nhiều cách: kể chuyện, ghi chép, nghiên cứu, trình diễn, lập đài tưởng niệm, nghi lễ, phong tục…</a:t>
            </a:r>
          </a:p>
          <a:p>
            <a:pPr marL="411480" indent="-365760">
              <a:spcAft>
                <a:spcPts val="800"/>
              </a:spcAft>
              <a:buFont typeface="Arial"/>
              <a:buChar char="•"/>
            </a:pPr>
            <a:r>
              <a:rPr sz="2300" b="0" i="0">
                <a:solidFill>
                  <a:srgbClr val="4A403A"/>
                </a:solidFill>
                <a:latin typeface="Arial"/>
              </a:rPr>
              <a:t>Có thể khác nhau tuỳ người, tuỳ cách tìm hiểu</a:t>
            </a:r>
          </a:p>
        </p:txBody>
      </p:sp>
      <p:sp>
        <p:nvSpPr>
          <p:cNvPr id="11" name="TextBox 10"/>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Tư liệu 1: hiện vật và cách tái hiện lịch sử Âu Lạc</a:t>
            </a:r>
          </a:p>
        </p:txBody>
      </p:sp>
      <p:sp>
        <p:nvSpPr>
          <p:cNvPr id="5" name="Rectangle 4"/>
          <p:cNvSpPr/>
          <p:nvPr/>
        </p:nvSpPr>
        <p:spPr>
          <a:xfrm>
            <a:off x="951776" y="1408176"/>
            <a:ext cx="10288142"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1_tl1.jpg"/>
          <p:cNvPicPr>
            <a:picLocks noChangeAspect="1"/>
          </p:cNvPicPr>
          <p:nvPr/>
        </p:nvPicPr>
        <p:blipFill>
          <a:blip r:embed="rId3"/>
          <a:stretch>
            <a:fillRect/>
          </a:stretch>
        </p:blipFill>
        <p:spPr>
          <a:xfrm>
            <a:off x="1006640" y="1463040"/>
            <a:ext cx="10178415"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Tư liệu 1, SGK tr.7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000"/>
              </a:spcAft>
            </a:pPr>
            <a:r>
              <a:rPr sz="3100" b="1" i="0">
                <a:solidFill>
                  <a:srgbClr val="4A403A"/>
                </a:solidFill>
                <a:latin typeface="Arial"/>
              </a:rPr>
              <a:t>Tư liệu 1 (SGK tr.7): Hình 4 – bìa tác phẩm 'Chuyện nỏ thần' của Tô Hoài – thuộc loại nào?</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Hiện thực lịch sử</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Lịch sử được con người nhận thức</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Cả hai</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Không loại nào</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Tư liệu 1 (SGK tr.7): Hình 4 – bìa tác phẩm 'Chuyện nỏ thần' của Tô Hoài – thuộc loại nào?</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Hiện thực lịch sử</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Lịch sử được con người nhận thức</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Cả hai</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Không loại nào</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Mũi tên đồng Cổ Loa (Hình 2) và khuôn đúc mũi tên (Hình 3) là hiện vật còn lại của quá khứ → gắn với hiện thực lịch sử. Tác phẩm văn học kể lại chuyện nỏ thần là cách con người tái hiện lịch sử Âu Lạc → lịch sử được con người nhận thức.</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Vì sao có khoảng cách giữa hai nghĩa?</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Con người không thể nhận thức và tái hiện đầy đủ hiện thực lịch sử đúng như đã xảy ra</a:t>
            </a:r>
          </a:p>
          <a:p>
            <a:pPr marL="411480" indent="-365760">
              <a:spcAft>
                <a:spcPts val="900"/>
              </a:spcAft>
              <a:buFont typeface="Arial"/>
              <a:buChar char="•"/>
            </a:pPr>
            <a:r>
              <a:rPr sz="2800" b="0" i="0">
                <a:solidFill>
                  <a:srgbClr val="4A403A"/>
                </a:solidFill>
                <a:latin typeface="Arial"/>
              </a:rPr>
              <a:t>Phụ thuộc nhu cầu và năng lực của người tìm hiểu</a:t>
            </a:r>
          </a:p>
          <a:p>
            <a:pPr marL="411480" indent="-365760">
              <a:spcAft>
                <a:spcPts val="900"/>
              </a:spcAft>
              <a:buFont typeface="Arial"/>
              <a:buChar char="•"/>
            </a:pPr>
            <a:r>
              <a:rPr sz="2800" b="0" i="0">
                <a:solidFill>
                  <a:srgbClr val="4A403A"/>
                </a:solidFill>
                <a:latin typeface="Arial"/>
              </a:rPr>
              <a:t>Phụ thuộc điều kiện, phương pháp tìm hiểu</a:t>
            </a:r>
          </a:p>
          <a:p>
            <a:pPr marL="411480" indent="-365760">
              <a:spcAft>
                <a:spcPts val="900"/>
              </a:spcAft>
              <a:buFont typeface="Arial"/>
              <a:buChar char="•"/>
            </a:pPr>
            <a:r>
              <a:rPr sz="2800" b="0" i="0">
                <a:solidFill>
                  <a:srgbClr val="4A403A"/>
                </a:solidFill>
                <a:latin typeface="Arial"/>
              </a:rPr>
              <a:t>Phụ thuộc mức độ phong phú, xác thực của sử liệu thu thập được</a:t>
            </a:r>
          </a:p>
          <a:p>
            <a:pPr marL="411480" indent="-365760">
              <a:spcAft>
                <a:spcPts val="900"/>
              </a:spcAft>
              <a:buFont typeface="Arial"/>
              <a:buChar char="•"/>
            </a:pPr>
            <a:r>
              <a:rPr sz="2800" b="0" i="0">
                <a:solidFill>
                  <a:srgbClr val="4A403A"/>
                </a:solidFill>
                <a:latin typeface="Arial"/>
              </a:rPr>
              <a:t>Quan trọng hơn: phụ thuộc mục đích, thái độ, đạo đức, thế giới quan của người nghiên cứu</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Thầy bói xem voi</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Đọc câu chuyện 'Thầy bói xem voi' (Kết nối với văn học, SGK tr.7)</a:t>
            </a:r>
          </a:p>
          <a:p>
            <a:pPr marL="411480" indent="-365760">
              <a:spcAft>
                <a:spcPts val="900"/>
              </a:spcAft>
              <a:buFont typeface="Arial"/>
              <a:buChar char="•"/>
            </a:pPr>
            <a:r>
              <a:rPr sz="2800" b="0" i="0">
                <a:solidFill>
                  <a:srgbClr val="4A403A"/>
                </a:solidFill>
                <a:latin typeface="Arial"/>
              </a:rPr>
              <a:t>Mỗi thầy chạm một bộ phận của voi rồi kết luận: voi giống cái quạt, cái nhà, cột đình, con trăn…</a:t>
            </a:r>
          </a:p>
          <a:p>
            <a:pPr marL="411480" indent="-365760">
              <a:spcAft>
                <a:spcPts val="900"/>
              </a:spcAft>
              <a:buFont typeface="Arial"/>
              <a:buChar char="•"/>
            </a:pPr>
            <a:r>
              <a:rPr sz="2800" b="0" i="0">
                <a:solidFill>
                  <a:srgbClr val="4A403A"/>
                </a:solidFill>
                <a:latin typeface="Arial"/>
              </a:rPr>
              <a:t>Trả lời: câu chuyện giúp em hiểu điều gì về việc nhận thức lịch sử?</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4</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700"/>
              </a:spcAft>
            </a:pPr>
            <a:r>
              <a:rPr sz="2000" b="1" i="0">
                <a:solidFill>
                  <a:srgbClr val="FFFFFF"/>
                </a:solidFill>
                <a:latin typeface="Arial"/>
              </a:rPr>
              <a:t>Cá nhân 1 phút – trao đổi cặp 2 phút</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Tư liệu 2: hai tấm bia ở Xê-bu</a:t>
            </a:r>
          </a:p>
        </p:txBody>
      </p:sp>
      <p:sp>
        <p:nvSpPr>
          <p:cNvPr id="5" name="Rectangle 4"/>
          <p:cNvSpPr/>
          <p:nvPr/>
        </p:nvSpPr>
        <p:spPr>
          <a:xfrm>
            <a:off x="4130175" y="1408176"/>
            <a:ext cx="3931344"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1_tl2.jpg"/>
          <p:cNvPicPr>
            <a:picLocks noChangeAspect="1"/>
          </p:cNvPicPr>
          <p:nvPr/>
        </p:nvPicPr>
        <p:blipFill>
          <a:blip r:embed="rId3"/>
          <a:stretch>
            <a:fillRect/>
          </a:stretch>
        </p:blipFill>
        <p:spPr>
          <a:xfrm>
            <a:off x="4185039" y="1463040"/>
            <a:ext cx="382161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Tư liệu 2, SGK tr.8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Hai tấm bia – một sự kiện</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4A403A"/>
                </a:solidFill>
                <a:latin typeface="Arial"/>
              </a:rPr>
              <a:t>Đọc Tư liệu 2 (SGK tr.8): bia tưởng niệm La-pu-la-pu và bia tưởng niệm Ma-gien-lăng ở Xê-bu (Phi-líp-pin)</a:t>
            </a:r>
          </a:p>
          <a:p>
            <a:pPr marL="411480" indent="-365760">
              <a:spcAft>
                <a:spcPts val="900"/>
              </a:spcAft>
              <a:buFont typeface="Arial"/>
              <a:buChar char="•"/>
            </a:pPr>
            <a:r>
              <a:rPr sz="2700" b="0" i="0">
                <a:solidFill>
                  <a:srgbClr val="4A403A"/>
                </a:solidFill>
                <a:latin typeface="Arial"/>
              </a:rPr>
              <a:t>Chỉ ra điểm GIỐNG: sự kiện, thời gian</a:t>
            </a:r>
          </a:p>
          <a:p>
            <a:pPr marL="411480" indent="-365760">
              <a:spcAft>
                <a:spcPts val="900"/>
              </a:spcAft>
              <a:buFont typeface="Arial"/>
              <a:buChar char="•"/>
            </a:pPr>
            <a:r>
              <a:rPr sz="2700" b="0" i="0">
                <a:solidFill>
                  <a:srgbClr val="4A403A"/>
                </a:solidFill>
                <a:latin typeface="Arial"/>
              </a:rPr>
              <a:t>Chỉ ra điểm KHÁC: nội dung nhấn mạnh</a:t>
            </a:r>
          </a:p>
          <a:p>
            <a:pPr marL="411480" indent="-365760">
              <a:spcAft>
                <a:spcPts val="900"/>
              </a:spcAft>
              <a:buFont typeface="Arial"/>
              <a:buChar char="•"/>
            </a:pPr>
            <a:r>
              <a:rPr sz="2700" b="0" i="0">
                <a:solidFill>
                  <a:srgbClr val="4A403A"/>
                </a:solidFill>
                <a:latin typeface="Arial"/>
              </a:rPr>
              <a:t>Giải thích: vì sao có sự khác nhau đó?</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7</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em, ghi vào bảng nhóm</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800" b="1" i="0">
                <a:solidFill>
                  <a:srgbClr val="4A403A"/>
                </a:solidFill>
                <a:latin typeface="Arial"/>
              </a:rPr>
              <a:t>Đúng hay sai? 'Nếu con người nhận thức lịch sử theo cách khác, hiện thực lịch sử cũng thay đổi theo.'</a:t>
            </a:r>
          </a:p>
        </p:txBody>
      </p:sp>
      <p:sp>
        <p:nvSpPr>
          <p:cNvPr id="6" name="Rounded Rectangle 5"/>
          <p:cNvSpPr/>
          <p:nvPr/>
        </p:nvSpPr>
        <p:spPr>
          <a:xfrm>
            <a:off x="640080" y="3342132"/>
            <a:ext cx="10911535" cy="1188720"/>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525012"/>
            <a:ext cx="822960" cy="82296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525012"/>
            <a:ext cx="822960" cy="822960"/>
          </a:xfrm>
          <a:prstGeom prst="rect">
            <a:avLst/>
          </a:prstGeom>
          <a:noFill/>
        </p:spPr>
        <p:txBody>
          <a:bodyPr wrap="square" anchor="ctr">
            <a:noAutofit/>
          </a:bodyPr>
          <a:lstStyle/>
          <a:p>
            <a:pPr algn="ctr">
              <a:spcAft>
                <a:spcPts val="1200"/>
              </a:spcAft>
            </a:pPr>
            <a:r>
              <a:rPr sz="3600" b="1" i="0">
                <a:solidFill>
                  <a:srgbClr val="FFFFFF"/>
                </a:solidFill>
                <a:latin typeface="Arial"/>
              </a:rPr>
              <a:t>A</a:t>
            </a:r>
          </a:p>
        </p:txBody>
      </p:sp>
      <p:sp>
        <p:nvSpPr>
          <p:cNvPr id="9" name="TextBox 8"/>
          <p:cNvSpPr txBox="1"/>
          <p:nvPr/>
        </p:nvSpPr>
        <p:spPr>
          <a:xfrm>
            <a:off x="1874520" y="3360420"/>
            <a:ext cx="9265615" cy="1152144"/>
          </a:xfrm>
          <a:prstGeom prst="rect">
            <a:avLst/>
          </a:prstGeom>
          <a:noFill/>
        </p:spPr>
        <p:txBody>
          <a:bodyPr wrap="square" anchor="ctr">
            <a:noAutofit/>
          </a:bodyPr>
          <a:lstStyle/>
          <a:p>
            <a:pPr>
              <a:spcAft>
                <a:spcPts val="900"/>
              </a:spcAft>
            </a:pPr>
            <a:r>
              <a:rPr sz="2800" b="0" i="0">
                <a:solidFill>
                  <a:srgbClr val="4A403A"/>
                </a:solidFill>
                <a:latin typeface="Arial"/>
              </a:rPr>
              <a:t>Đúng</a:t>
            </a:r>
          </a:p>
        </p:txBody>
      </p:sp>
      <p:sp>
        <p:nvSpPr>
          <p:cNvPr id="10" name="Rounded Rectangle 9"/>
          <p:cNvSpPr/>
          <p:nvPr/>
        </p:nvSpPr>
        <p:spPr>
          <a:xfrm>
            <a:off x="640080" y="4658868"/>
            <a:ext cx="10911535" cy="1188720"/>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841748"/>
            <a:ext cx="822960" cy="82296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841748"/>
            <a:ext cx="822960" cy="822960"/>
          </a:xfrm>
          <a:prstGeom prst="rect">
            <a:avLst/>
          </a:prstGeom>
          <a:noFill/>
        </p:spPr>
        <p:txBody>
          <a:bodyPr wrap="square" anchor="ctr">
            <a:noAutofit/>
          </a:bodyPr>
          <a:lstStyle/>
          <a:p>
            <a:pPr algn="ctr">
              <a:spcAft>
                <a:spcPts val="1200"/>
              </a:spcAft>
            </a:pPr>
            <a:r>
              <a:rPr sz="3600" b="1" i="0">
                <a:solidFill>
                  <a:srgbClr val="FFFFFF"/>
                </a:solidFill>
                <a:latin typeface="Arial"/>
              </a:rPr>
              <a:t>B</a:t>
            </a:r>
          </a:p>
        </p:txBody>
      </p:sp>
      <p:sp>
        <p:nvSpPr>
          <p:cNvPr id="13" name="TextBox 12"/>
          <p:cNvSpPr txBox="1"/>
          <p:nvPr/>
        </p:nvSpPr>
        <p:spPr>
          <a:xfrm>
            <a:off x="1874520" y="4677155"/>
            <a:ext cx="9265615" cy="1152144"/>
          </a:xfrm>
          <a:prstGeom prst="rect">
            <a:avLst/>
          </a:prstGeom>
          <a:noFill/>
        </p:spPr>
        <p:txBody>
          <a:bodyPr wrap="square" anchor="ctr">
            <a:noAutofit/>
          </a:bodyPr>
          <a:lstStyle/>
          <a:p>
            <a:pPr>
              <a:spcAft>
                <a:spcPts val="900"/>
              </a:spcAft>
            </a:pPr>
            <a:r>
              <a:rPr sz="2800" b="0" i="0">
                <a:solidFill>
                  <a:srgbClr val="4A403A"/>
                </a:solidFill>
                <a:latin typeface="Arial"/>
              </a:rPr>
              <a:t>Sai</a:t>
            </a:r>
          </a:p>
        </p:txBody>
      </p:sp>
      <p:sp>
        <p:nvSpPr>
          <p:cNvPr id="14" name="TextBox 1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Đúng hay sai? 'Nếu con người nhận thức lịch sử theo cách khác, hiện thực lịch sử cũng thay đổi theo.'</a:t>
            </a:r>
          </a:p>
        </p:txBody>
      </p:sp>
      <p:sp>
        <p:nvSpPr>
          <p:cNvPr id="6" name="Rounded Rectangle 5"/>
          <p:cNvSpPr/>
          <p:nvPr/>
        </p:nvSpPr>
        <p:spPr>
          <a:xfrm>
            <a:off x="640080" y="2427732"/>
            <a:ext cx="10911535" cy="1188720"/>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610612"/>
            <a:ext cx="822960" cy="822960"/>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610612"/>
            <a:ext cx="822960" cy="822960"/>
          </a:xfrm>
          <a:prstGeom prst="rect">
            <a:avLst/>
          </a:prstGeom>
          <a:noFill/>
        </p:spPr>
        <p:txBody>
          <a:bodyPr wrap="square" anchor="ctr">
            <a:noAutofit/>
          </a:bodyPr>
          <a:lstStyle/>
          <a:p>
            <a:pPr algn="ctr">
              <a:spcAft>
                <a:spcPts val="1200"/>
              </a:spcAft>
            </a:pPr>
            <a:r>
              <a:rPr sz="3600" b="1" i="0">
                <a:solidFill>
                  <a:srgbClr val="FFFFFF"/>
                </a:solidFill>
                <a:latin typeface="Arial"/>
              </a:rPr>
              <a:t>A</a:t>
            </a:r>
          </a:p>
        </p:txBody>
      </p:sp>
      <p:sp>
        <p:nvSpPr>
          <p:cNvPr id="9" name="TextBox 8"/>
          <p:cNvSpPr txBox="1"/>
          <p:nvPr/>
        </p:nvSpPr>
        <p:spPr>
          <a:xfrm>
            <a:off x="1874520" y="2446020"/>
            <a:ext cx="9265615" cy="1152144"/>
          </a:xfrm>
          <a:prstGeom prst="rect">
            <a:avLst/>
          </a:prstGeom>
          <a:noFill/>
        </p:spPr>
        <p:txBody>
          <a:bodyPr wrap="square" anchor="ctr">
            <a:noAutofit/>
          </a:bodyPr>
          <a:lstStyle/>
          <a:p>
            <a:pPr>
              <a:spcAft>
                <a:spcPts val="700"/>
              </a:spcAft>
            </a:pPr>
            <a:r>
              <a:rPr sz="2200" b="0" i="0">
                <a:solidFill>
                  <a:srgbClr val="4B5563"/>
                </a:solidFill>
                <a:latin typeface="Arial"/>
              </a:rPr>
              <a:t>Đúng</a:t>
            </a:r>
          </a:p>
        </p:txBody>
      </p:sp>
      <p:sp>
        <p:nvSpPr>
          <p:cNvPr id="10" name="Rounded Rectangle 9"/>
          <p:cNvSpPr/>
          <p:nvPr/>
        </p:nvSpPr>
        <p:spPr>
          <a:xfrm>
            <a:off x="640080" y="3744468"/>
            <a:ext cx="10911535" cy="1188720"/>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927348"/>
            <a:ext cx="822960" cy="822960"/>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927348"/>
            <a:ext cx="822960" cy="822960"/>
          </a:xfrm>
          <a:prstGeom prst="rect">
            <a:avLst/>
          </a:prstGeom>
          <a:noFill/>
        </p:spPr>
        <p:txBody>
          <a:bodyPr wrap="square" anchor="ctr">
            <a:noAutofit/>
          </a:bodyPr>
          <a:lstStyle/>
          <a:p>
            <a:pPr algn="ctr">
              <a:spcAft>
                <a:spcPts val="1200"/>
              </a:spcAft>
            </a:pPr>
            <a:r>
              <a:rPr sz="3600" b="1" i="0">
                <a:solidFill>
                  <a:srgbClr val="FFFFFF"/>
                </a:solidFill>
                <a:latin typeface="Arial"/>
              </a:rPr>
              <a:t>B</a:t>
            </a:r>
          </a:p>
        </p:txBody>
      </p:sp>
      <p:sp>
        <p:nvSpPr>
          <p:cNvPr id="13" name="TextBox 12"/>
          <p:cNvSpPr txBox="1"/>
          <p:nvPr/>
        </p:nvSpPr>
        <p:spPr>
          <a:xfrm>
            <a:off x="1874520" y="3762755"/>
            <a:ext cx="9265615" cy="1152144"/>
          </a:xfrm>
          <a:prstGeom prst="rect">
            <a:avLst/>
          </a:prstGeom>
          <a:noFill/>
        </p:spPr>
        <p:txBody>
          <a:bodyPr wrap="square" anchor="ctr">
            <a:noAutofit/>
          </a:bodyPr>
          <a:lstStyle/>
          <a:p>
            <a:pPr>
              <a:spcAft>
                <a:spcPts val="700"/>
              </a:spcAft>
            </a:pPr>
            <a:r>
              <a:rPr sz="2200" b="1" i="0">
                <a:solidFill>
                  <a:srgbClr val="FFFFFF"/>
                </a:solidFill>
                <a:latin typeface="Arial"/>
              </a:rPr>
              <a:t>Sai</a:t>
            </a:r>
          </a:p>
        </p:txBody>
      </p:sp>
      <p:sp>
        <p:nvSpPr>
          <p:cNvPr id="14" name="Rounded Rectangle 13"/>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Sai. Hiện thực lịch sử tồn tại khách quan, không phụ thuộc ý muốn chủ quan của con người; con người chỉ có thể tìm hiểu, nhận thức, trình bày lại theo các cách khác nhau chứ không thay đổi được nó (SGK tr.7).</a:t>
            </a:r>
          </a:p>
        </p:txBody>
      </p:sp>
      <p:sp>
        <p:nvSpPr>
          <p:cNvPr id="16" name="TextBox 15"/>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 Sử học là gì?</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Khái niệm: Sử học là khoa học nghiên cứu về quá khứ của loài người</a:t>
            </a:r>
          </a:p>
          <a:p>
            <a:pPr marL="411480" indent="-365760">
              <a:spcAft>
                <a:spcPts val="900"/>
              </a:spcAft>
              <a:buFont typeface="Arial"/>
              <a:buChar char="•"/>
            </a:pPr>
            <a:r>
              <a:rPr sz="2800" b="0" i="0">
                <a:solidFill>
                  <a:srgbClr val="4A403A"/>
                </a:solidFill>
                <a:latin typeface="Arial"/>
              </a:rPr>
              <a:t>Đối tượng nghiên cứu: toàn bộ quá khứ của loài người</a:t>
            </a:r>
          </a:p>
          <a:p>
            <a:pPr marL="411480" indent="-365760">
              <a:spcAft>
                <a:spcPts val="900"/>
              </a:spcAft>
              <a:buFont typeface="Arial"/>
              <a:buChar char="•"/>
            </a:pPr>
            <a:r>
              <a:rPr sz="2800" b="0" i="0">
                <a:solidFill>
                  <a:srgbClr val="4A403A"/>
                </a:solidFill>
                <a:latin typeface="Arial"/>
              </a:rPr>
              <a:t>Có thể là quá khứ của một cá nhân, một nhóm người, một cộng đồng, một quốc gia, một khu vực hay toàn thể nhân loại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Hình 7: các tác phẩm lịch sử</a:t>
            </a:r>
          </a:p>
        </p:txBody>
      </p:sp>
      <p:sp>
        <p:nvSpPr>
          <p:cNvPr id="5" name="Rectangle 4"/>
          <p:cNvSpPr/>
          <p:nvPr/>
        </p:nvSpPr>
        <p:spPr>
          <a:xfrm>
            <a:off x="960847" y="1408176"/>
            <a:ext cx="10269999"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1_h7.jpg"/>
          <p:cNvPicPr>
            <a:picLocks noChangeAspect="1"/>
          </p:cNvPicPr>
          <p:nvPr/>
        </p:nvPicPr>
        <p:blipFill>
          <a:blip r:embed="rId3"/>
          <a:stretch>
            <a:fillRect/>
          </a:stretch>
        </p:blipFill>
        <p:spPr>
          <a:xfrm>
            <a:off x="1015711" y="1463040"/>
            <a:ext cx="10160271"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7, SGK tr.9</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Hình 7 (SGK tr.9): cuốn 'Lịch sử Hà Nội' nghiên cứu quá khứ của đối tượng nào?</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Lịch sử thế giới</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Lịch sử dân tộc</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Lịch sử địa phương</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Hình 7 (SGK tr.9): cuốn 'Lịch sử Hà Nội' nghiên cứu quá khứ của đối tượng nào?</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Lịch sử thế giới</a:t>
            </a:r>
          </a:p>
        </p:txBody>
      </p:sp>
      <p:sp>
        <p:nvSpPr>
          <p:cNvPr id="10" name="Rounded Rectangle 9"/>
          <p:cNvSpPr/>
          <p:nvPr/>
        </p:nvSpPr>
        <p:spPr>
          <a:xfrm>
            <a:off x="640080" y="3273552"/>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Lịch sử dân tộc</a:t>
            </a:r>
          </a:p>
        </p:txBody>
      </p:sp>
      <p:sp>
        <p:nvSpPr>
          <p:cNvPr id="14" name="Rounded Rectangle 13"/>
          <p:cNvSpPr/>
          <p:nvPr/>
        </p:nvSpPr>
        <p:spPr>
          <a:xfrm>
            <a:off x="640080" y="4215383"/>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Lịch sử địa phương</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700"/>
              </a:spcAft>
            </a:pPr>
            <a:r>
              <a:rPr sz="2000" b="0" i="0">
                <a:solidFill>
                  <a:srgbClr val="4A403A"/>
                </a:solidFill>
                <a:latin typeface="Arial"/>
              </a:rPr>
              <a:t>Giải thích: Hình 7 minh hoạ ba đối tượng cụ thể: 7.1 lịch sử thế giới, 7.2 lịch sử dân tộc (Lịch sử Việt Nam), 7.3 lịch sử địa phương (Lịch sử Hà Nội).</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Sơ đồ chức năng – nhiệm vụ của Sử học</a:t>
            </a:r>
          </a:p>
        </p:txBody>
      </p:sp>
      <p:sp>
        <p:nvSpPr>
          <p:cNvPr id="5" name="Rectangle 4"/>
          <p:cNvSpPr/>
          <p:nvPr/>
        </p:nvSpPr>
        <p:spPr>
          <a:xfrm>
            <a:off x="2799379" y="1408176"/>
            <a:ext cx="6592935"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1_h8.jpg"/>
          <p:cNvPicPr>
            <a:picLocks noChangeAspect="1"/>
          </p:cNvPicPr>
          <p:nvPr/>
        </p:nvPicPr>
        <p:blipFill>
          <a:blip r:embed="rId3"/>
          <a:stretch>
            <a:fillRect/>
          </a:stretch>
        </p:blipFill>
        <p:spPr>
          <a:xfrm>
            <a:off x="2854243" y="1463040"/>
            <a:ext cx="6483207"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8, SGK tr.9</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Chức năng và nhiệm vụ của Sử học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4A403A"/>
                </a:solidFill>
                <a:latin typeface="Arial"/>
              </a:rPr>
              <a:t>Chức năng KHOA HỌC: khôi phục sự kiện đã diễn ra; rút ra bản chất, quy luật vận động, phát triển</a:t>
            </a:r>
          </a:p>
          <a:p>
            <a:pPr marL="411480" indent="-365760">
              <a:spcAft>
                <a:spcPts val="800"/>
              </a:spcAft>
              <a:buFont typeface="Arial"/>
              <a:buChar char="•"/>
            </a:pPr>
            <a:r>
              <a:rPr sz="2500" b="0" i="0">
                <a:solidFill>
                  <a:srgbClr val="4A403A"/>
                </a:solidFill>
                <a:latin typeface="Arial"/>
              </a:rPr>
              <a:t>Chức năng XÃ HỘI: giáo dục tư tưởng, tình cảm, đạo đức; rút bài học kinh nghiệm cho hiện tại</a:t>
            </a:r>
          </a:p>
          <a:p>
            <a:pPr marL="411480" indent="-365760">
              <a:spcAft>
                <a:spcPts val="800"/>
              </a:spcAft>
              <a:buFont typeface="Arial"/>
              <a:buChar char="•"/>
            </a:pPr>
            <a:r>
              <a:rPr sz="2500" b="0" i="0">
                <a:solidFill>
                  <a:srgbClr val="4A403A"/>
                </a:solidFill>
                <a:latin typeface="Arial"/>
              </a:rPr>
              <a:t>Nhiệm vụ NHẬN THỨC: cung cấp tri thức khoa học, khách quan, chân thực</a:t>
            </a:r>
          </a:p>
          <a:p>
            <a:pPr marL="411480" indent="-365760">
              <a:spcAft>
                <a:spcPts val="800"/>
              </a:spcAft>
              <a:buFont typeface="Arial"/>
              <a:buChar char="•"/>
            </a:pPr>
            <a:r>
              <a:rPr sz="2500" b="0" i="0">
                <a:solidFill>
                  <a:srgbClr val="4A403A"/>
                </a:solidFill>
                <a:latin typeface="Arial"/>
              </a:rPr>
              <a:t>Nhiệm vụ GIÁO DỤC: truyền bá giá trị truyền thống tốt đẹp, bồi dưỡng lòng yêu nước, nhân ái…</a:t>
            </a:r>
          </a:p>
          <a:p>
            <a:pPr marL="411480" indent="-365760">
              <a:spcAft>
                <a:spcPts val="800"/>
              </a:spcAft>
              <a:buFont typeface="Arial"/>
              <a:buChar char="•"/>
            </a:pPr>
            <a:r>
              <a:rPr sz="2500" b="0" i="0">
                <a:solidFill>
                  <a:srgbClr val="4A403A"/>
                </a:solidFill>
                <a:latin typeface="Arial"/>
              </a:rPr>
              <a:t>Nhiệm vụ DỰ BÁO: tổng kết thực tiễn, rút bài học kinh nghiệm, góp phần dự báo tương lai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'Cung cấp tri thức khoa học, khách quan, chân thực về quá khứ' là nhiệm vụ nào của Sử học?</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Nhận thức</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Giáo dục</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Dự báo</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'Cung cấp tri thức khoa học, khách quan, chân thực về quá khứ' là nhiệm vụ nào của Sử học?</a:t>
            </a:r>
          </a:p>
        </p:txBody>
      </p:sp>
      <p:sp>
        <p:nvSpPr>
          <p:cNvPr id="6" name="Rounded Rectangle 5"/>
          <p:cNvSpPr/>
          <p:nvPr/>
        </p:nvSpPr>
        <p:spPr>
          <a:xfrm>
            <a:off x="640080" y="2331720"/>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Nhận thức</a:t>
            </a:r>
          </a:p>
        </p:txBody>
      </p:sp>
      <p:sp>
        <p:nvSpPr>
          <p:cNvPr id="10" name="Rounded Rectangle 9"/>
          <p:cNvSpPr/>
          <p:nvPr/>
        </p:nvSpPr>
        <p:spPr>
          <a:xfrm>
            <a:off x="640080" y="3273552"/>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Giáo dục</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Dự báo</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700"/>
              </a:spcAft>
            </a:pPr>
            <a:r>
              <a:rPr sz="2000" b="0" i="0">
                <a:solidFill>
                  <a:srgbClr val="4A403A"/>
                </a:solidFill>
                <a:latin typeface="Arial"/>
              </a:rPr>
              <a:t>Giải thích: Nhiệm vụ nhận thức: cung cấp tri thức khoa học, giúp con người tìm hiểu, khám phá hiện thực lịch sử một cách khách quan, chân thực.</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Luyện tập: lập bảng so sánh</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So sánh điểm khác nhau giữa hiện thực lịch sử và lịch sử được con người nhận thức</a:t>
            </a:r>
          </a:p>
          <a:p>
            <a:pPr marL="411480" indent="-365760">
              <a:spcAft>
                <a:spcPts val="900"/>
              </a:spcAft>
              <a:buFont typeface="Arial"/>
              <a:buChar char="•"/>
            </a:pPr>
            <a:r>
              <a:rPr sz="2800" b="0" i="0">
                <a:solidFill>
                  <a:srgbClr val="4A403A"/>
                </a:solidFill>
                <a:latin typeface="Arial"/>
              </a:rPr>
              <a:t>Nêu mỗi loại 1–2 ví dụ (ghi vào vở theo bảng 2 cột, SGK tr.10)</a:t>
            </a:r>
          </a:p>
          <a:p>
            <a:pPr marL="411480" indent="-365760">
              <a:spcAft>
                <a:spcPts val="900"/>
              </a:spcAft>
              <a:buFont typeface="Arial"/>
              <a:buChar char="•"/>
            </a:pPr>
            <a:r>
              <a:rPr sz="2800" b="0" i="0">
                <a:solidFill>
                  <a:srgbClr val="4A403A"/>
                </a:solidFill>
                <a:latin typeface="Arial"/>
              </a:rPr>
              <a:t>Đổi vở cho bạn bên cạnh góp ý</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Cá nhân rồi chéo cặp</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Quay lại câu hỏi khởi động</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Việc tìm hiểu những sự kiện gắn với cầu Long Biên là nhiệm vụ của ngành nào? (Sử học)</a:t>
            </a:r>
          </a:p>
          <a:p>
            <a:pPr marL="411480" indent="-365760">
              <a:spcAft>
                <a:spcPts val="900"/>
              </a:spcAft>
              <a:buFont typeface="Arial"/>
              <a:buChar char="•"/>
            </a:pPr>
            <a:r>
              <a:rPr sz="2800" b="0" i="0">
                <a:solidFill>
                  <a:srgbClr val="4A403A"/>
                </a:solidFill>
                <a:latin typeface="Arial"/>
              </a:rPr>
              <a:t>Ngành đó nghiên cứu đối tượng gì, có chức năng – nhiệm vụ gì?</a:t>
            </a:r>
          </a:p>
          <a:p>
            <a:pPr marL="411480" indent="-365760">
              <a:spcAft>
                <a:spcPts val="900"/>
              </a:spcAft>
              <a:buFont typeface="Arial"/>
              <a:buChar char="•"/>
            </a:pPr>
            <a:r>
              <a:rPr sz="2800" b="0" i="0">
                <a:solidFill>
                  <a:srgbClr val="4A403A"/>
                </a:solidFill>
                <a:latin typeface="Arial"/>
              </a:rPr>
              <a:t>Kết quả nghiên cứu về quá khứ có phản ánh ĐẦY ĐỦ những gì đã diễn ra không? Vì sao?</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3</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Cả lớp</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Hiện thực lịch sử: cái đã diễn ra, khách quan, không thay đổi</a:t>
            </a:r>
          </a:p>
          <a:p>
            <a:pPr marL="411480" indent="-365760">
              <a:spcAft>
                <a:spcPts val="900"/>
              </a:spcAft>
              <a:buFont typeface="Arial"/>
              <a:buChar char="•"/>
            </a:pPr>
            <a:r>
              <a:rPr sz="2800" b="0" i="0">
                <a:solidFill>
                  <a:srgbClr val="4A403A"/>
                </a:solidFill>
                <a:latin typeface="Arial"/>
              </a:rPr>
              <a:t>Lịch sử được nhận thức: hiểu biết, tái hiện của con người — luôn có khoảng cách với hiện thực</a:t>
            </a:r>
          </a:p>
          <a:p>
            <a:pPr marL="411480" indent="-365760">
              <a:spcAft>
                <a:spcPts val="900"/>
              </a:spcAft>
              <a:buFont typeface="Arial"/>
              <a:buChar char="•"/>
            </a:pPr>
            <a:r>
              <a:rPr sz="2800" b="0" i="0">
                <a:solidFill>
                  <a:srgbClr val="4A403A"/>
                </a:solidFill>
                <a:latin typeface="Arial"/>
              </a:rPr>
              <a:t>Sử học: khoa học nghiên cứu quá khứ của loài người</a:t>
            </a:r>
          </a:p>
          <a:p>
            <a:pPr marL="411480" indent="-365760">
              <a:spcAft>
                <a:spcPts val="900"/>
              </a:spcAft>
              <a:buFont typeface="Arial"/>
              <a:buChar char="•"/>
            </a:pPr>
            <a:r>
              <a:rPr sz="2800" b="0" i="0">
                <a:solidFill>
                  <a:srgbClr val="4A403A"/>
                </a:solidFill>
                <a:latin typeface="Arial"/>
              </a:rPr>
              <a:t>Chức năng: khoa học, xã hội · Nhiệm vụ: nhận thức, giáo dục, dự báo</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Vận dụng (SGK tr.10): em hoặc nhóm bạn tìm đọc một cuốn truyện/sách lịch sử</a:t>
            </a:r>
          </a:p>
          <a:p>
            <a:pPr marL="411480" indent="-365760">
              <a:spcAft>
                <a:spcPts val="900"/>
              </a:spcAft>
              <a:buFont typeface="Arial"/>
              <a:buChar char="•"/>
            </a:pPr>
            <a:r>
              <a:rPr sz="2800" b="0" i="0">
                <a:solidFill>
                  <a:srgbClr val="4A403A"/>
                </a:solidFill>
                <a:latin typeface="Arial"/>
              </a:rPr>
              <a:t>Giới thiệu: tên sách, tác giả, năm xuất bản, nội dung chủ yếu; điều em thích nhất</a:t>
            </a:r>
          </a:p>
          <a:p>
            <a:pPr marL="411480" indent="-365760">
              <a:spcAft>
                <a:spcPts val="900"/>
              </a:spcAft>
              <a:buFont typeface="Arial"/>
              <a:buChar char="•"/>
            </a:pPr>
            <a:r>
              <a:rPr sz="2800" b="0" i="0">
                <a:solidFill>
                  <a:srgbClr val="4A403A"/>
                </a:solidFill>
                <a:latin typeface="Arial"/>
              </a:rPr>
              <a:t>Nộp hoặc trình bày vào tiết sau (GV hẹn ngày) · Đọc trước Bài 2: Tri thức lịch sử và cuộc sống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