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2, SGK tr.11–15. Gợi ý: mục 1–2 một tiết, mục 3 + luyện tập một tiết (theo KH của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tr.11.</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Hoạt động mở bài theo SGK tr.11 (3–4 phút). Câu hỏi: (1) Điều gì thôi thúc con người luôn muốn tìm hiểu và hướng về cội nguồn? (2) Việc tìm hiểu thời đại Hùng Vương nói riêng và lịch sử dân tộc nói chung có ý nghĩa gì với cuộc sống hiện tại và tương lai? Cho HS nói theo cặp rồi mời 2–3 em.</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tr.11–12. Hỏi: 'Ôn cố, tri tân' nghĩa là gì? (Ôn cũ, biết mới).</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Câu hỏi SGK tr.13: Khai thác Tư liệu 1 và 2, rút ra thông tin gì về sự cần thiết phải học tập, khám phá lịch sử? Gợi ý: sử ghi việc để việc hay dở đều làm gương răn cho đời sau; người Việt phải biết sử nước mình để hiểu gốc tích đất nước.</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tr.13, câu hỏi 1–2. Chốt: lịch sử là gương soi; hiện tại luôn kế thừa quá khứ; mỗi giai đoạn cuộc sống nảy sinh vấn đề mới cần soi lại lịch sử. ĐGTX gợi ý (tiêu chí báo trước): trích đúng ý của từng tư liệu; giải thích có lập luận; nói rõ ràng.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tr.13–14. Hỏi HS: 'Em đã học lịch sử ở những nơi nào ngoài lớp học?'</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Trường em / quê em có chứng nhân lịch sử nào? Trường được xây dựng từ bao giờ, tên gọi do đâu, truyền thống nổi bật là gì? (gợi ý SGK tr.13).</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Đây là câu 2 phần Luyện tập (SGK tr.15). Hỏi vì sao trước khi bấm đáp án.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Sai. Học lịch sử còn diễn ra ở bảo tàng, di tích, qua tác phẩm văn học nghệ thuật, qua chứng nhân lịch sử quanh mình… và kéo dài suốt đời (SGK tr.13).</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tr.14–15. Các bước tìm hiểu lịch sử khoa học: xác định vấn đề → chuẩn bị sử liệu → giải quyết vấn đề trên cơ sở khai thác sử liệu…</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Câu hỏi SGK tr.15 (câu 2): quan sát hình 6–8 và rút ra thông tin qua khai thác các sử liệu đó. Chia lớp 3 dãy, mỗi dãy 1 hình, 3 phút ghi 'Đây là loại sử liệu gì? Cho biết điều gì?'. Gợi ý: Hình 6 hiện vật (trang trí rồng, Hoàng thành Thăng Long); Hình 7 tờ tiền (hình ảnh, chữ in về quốc hiệu, mệnh giá); Hình 8 báo in (nội dung thời sự ngày 1-2-1968 trên báo Nhân dân) — GV đối chiếu SGV.</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 câu hỏi kiểm tra độ tin cậy theo gợi ý phương pháp khai thác tư liệu (SGV tr.15) — 💡 trợ lý chuyển thành trò chơi 'thám tử'. ĐGTX gợi ý: tiêu chí báo trước (1) nhận diện đúng loại sử liệu, (2) rút đúng thông tin từ hình, (3) nêu đủ 3 câu hỏi thẩm định; mọi dãy chấm cùng tiêu chí, luân phiên báo cáo nếu hết giờ.</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thêm: còn 'sưu tầm, thu thập' là làm gì?</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Xử lí thông tin sử liệu là quá trình phân loại, đánh giá, thẩm định, so sánh nguồn sử liệu đã thu thập nhằm xác định tính xác thực, độ tin cậy và giá trị của sử liệu (SGK tr.15).</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tr.15 – Luyện tập câu 1. Đáp án định hướng: Sưu tầm, thu thập: lập danh mục sử liệu cần sưu tầm → tìm kiếm, thu thập thông tin liên quan đối tượng tìm hiểu → mở rộng nguồn đa dạng, đầy đủ. Xử lí: phân loại → đánh giá, thẩm định → so sánh các nguồn → xác định tính xác thực, độ tin cậy, giá trị.</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4A403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Tri thức lịch sử và cuộc sống</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10 – Kết nối tri thức – Chủ đề 1 – Bài 2</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 – Trung tâm GDNN-GDTX Bà Rịa – Vũng Tàu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Giải thích được sự cần thiết phải học tập, khám phá lịch sử suốt đời</a:t>
            </a:r>
          </a:p>
          <a:p>
            <a:pPr marL="411480" indent="-365760">
              <a:spcAft>
                <a:spcPts val="900"/>
              </a:spcAft>
              <a:buFont typeface="Arial"/>
              <a:buChar char="•"/>
            </a:pPr>
            <a:r>
              <a:rPr sz="2800" b="0" i="0">
                <a:solidFill>
                  <a:srgbClr val="4A403A"/>
                </a:solidFill>
                <a:latin typeface="Arial"/>
              </a:rPr>
              <a:t>Biết cách sưu tầm, thu thập, xử lí thông tin sử liệu</a:t>
            </a:r>
          </a:p>
          <a:p>
            <a:pPr marL="411480" indent="-365760">
              <a:spcAft>
                <a:spcPts val="900"/>
              </a:spcAft>
              <a:buFont typeface="Arial"/>
              <a:buChar char="•"/>
            </a:pPr>
            <a:r>
              <a:rPr sz="2800" b="0" i="0">
                <a:solidFill>
                  <a:srgbClr val="4A403A"/>
                </a:solidFill>
                <a:latin typeface="Arial"/>
              </a:rPr>
              <a:t>Vận dụng kiến thức, bài học lịch sử để giải thích vấn đề thời sự, thực tiễn (mức đơn giản)</a:t>
            </a:r>
          </a:p>
          <a:p>
            <a:pPr marL="411480" indent="-365760">
              <a:spcAft>
                <a:spcPts val="900"/>
              </a:spcAft>
              <a:buFont typeface="Arial"/>
              <a:buChar char="•"/>
            </a:pPr>
            <a:r>
              <a:rPr sz="2800" b="0" i="0">
                <a:solidFill>
                  <a:srgbClr val="4A403A"/>
                </a:solidFill>
                <a:latin typeface="Arial"/>
              </a:rPr>
              <a:t>Quan tâm, yêu thích các hoạt động tìm hiểu lịch sử, văn hoá</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600" b="1" i="0">
                <a:solidFill>
                  <a:srgbClr val="FFFFFF"/>
                </a:solidFill>
                <a:latin typeface="Arial"/>
              </a:rPr>
              <a:t>Khởi động: điều gì thôi thúc con người tìm về cội nguồn?</a:t>
            </a:r>
          </a:p>
        </p:txBody>
      </p:sp>
      <p:sp>
        <p:nvSpPr>
          <p:cNvPr id="5" name="Rectangle 4"/>
          <p:cNvSpPr/>
          <p:nvPr/>
        </p:nvSpPr>
        <p:spPr>
          <a:xfrm>
            <a:off x="1874140" y="1408176"/>
            <a:ext cx="8443413"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2_h12.jpg"/>
          <p:cNvPicPr>
            <a:picLocks noChangeAspect="1"/>
          </p:cNvPicPr>
          <p:nvPr/>
        </p:nvPicPr>
        <p:blipFill>
          <a:blip r:embed="rId3"/>
          <a:stretch>
            <a:fillRect/>
          </a:stretch>
        </p:blipFill>
        <p:spPr>
          <a:xfrm>
            <a:off x="1929004" y="1463040"/>
            <a:ext cx="8333685"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 2 – SGK tr.11</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Vì sao phải học lịch sử suốt đời?</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Cuộc sống của mỗi người, gia đình, dân tộc và nhân loại đều có quá khứ, hiện tại, tương lai</a:t>
            </a:r>
          </a:p>
          <a:p>
            <a:pPr marL="411480" indent="-365760">
              <a:spcAft>
                <a:spcPts val="900"/>
              </a:spcAft>
              <a:buFont typeface="Arial"/>
              <a:buChar char="•"/>
            </a:pPr>
            <a:r>
              <a:rPr sz="2800" b="0" i="0">
                <a:solidFill>
                  <a:srgbClr val="4A403A"/>
                </a:solidFill>
                <a:latin typeface="Arial"/>
              </a:rPr>
              <a:t>Hiện tại luôn kế thừa và xây dựng trên nền tảng quá khứ để lại → 'Ôn cố, tri tân'</a:t>
            </a:r>
          </a:p>
          <a:p>
            <a:pPr marL="411480" indent="-365760">
              <a:spcAft>
                <a:spcPts val="900"/>
              </a:spcAft>
              <a:buFont typeface="Arial"/>
              <a:buChar char="•"/>
            </a:pPr>
            <a:r>
              <a:rPr sz="2800" b="0" i="0">
                <a:solidFill>
                  <a:srgbClr val="4A403A"/>
                </a:solidFill>
                <a:latin typeface="Arial"/>
              </a:rPr>
              <a:t>Tìm hiểu cội nguồn là nhu cầu tự thân của con người</a:t>
            </a:r>
          </a:p>
          <a:p>
            <a:pPr marL="411480" indent="-365760">
              <a:spcAft>
                <a:spcPts val="900"/>
              </a:spcAft>
              <a:buFont typeface="Arial"/>
              <a:buChar char="•"/>
            </a:pPr>
            <a:r>
              <a:rPr sz="2800" b="0" i="0">
                <a:solidFill>
                  <a:srgbClr val="4A403A"/>
                </a:solidFill>
                <a:latin typeface="Arial"/>
              </a:rPr>
              <a:t>Lịch sử còn nhiều bí ẩn → cơ hội thôi thúc con người tìm tòi, làm giàu tri thức lịch sử</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Tư liệu 1 và 2</a:t>
            </a:r>
          </a:p>
        </p:txBody>
      </p:sp>
      <p:sp>
        <p:nvSpPr>
          <p:cNvPr id="5" name="Rectangle 4"/>
          <p:cNvSpPr/>
          <p:nvPr/>
        </p:nvSpPr>
        <p:spPr>
          <a:xfrm>
            <a:off x="951776" y="1408176"/>
            <a:ext cx="10288142"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2_tl.jpg"/>
          <p:cNvPicPr>
            <a:picLocks noChangeAspect="1"/>
          </p:cNvPicPr>
          <p:nvPr/>
        </p:nvPicPr>
        <p:blipFill>
          <a:blip r:embed="rId3"/>
          <a:stretch>
            <a:fillRect/>
          </a:stretch>
        </p:blipFill>
        <p:spPr>
          <a:xfrm>
            <a:off x="1006640" y="1463040"/>
            <a:ext cx="10178415"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Tư liệu 1, 2 – SGK tr.12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Khai thác tư liệu</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Đọc Tư liệu 1 (Ngô Sĩ Liên) và Tư liệu 2 (Hồ Chí Minh)</a:t>
            </a:r>
          </a:p>
          <a:p>
            <a:pPr marL="411480" indent="-365760">
              <a:spcAft>
                <a:spcPts val="900"/>
              </a:spcAft>
              <a:buFont typeface="Arial"/>
              <a:buChar char="•"/>
            </a:pPr>
            <a:r>
              <a:rPr sz="2800" b="0" i="0">
                <a:solidFill>
                  <a:srgbClr val="4A403A"/>
                </a:solidFill>
                <a:latin typeface="Arial"/>
              </a:rPr>
              <a:t>Mỗi tư liệu nói điều gì về lý do phải biết lịch sử?</a:t>
            </a:r>
          </a:p>
          <a:p>
            <a:pPr marL="411480" indent="-365760">
              <a:spcAft>
                <a:spcPts val="900"/>
              </a:spcAft>
              <a:buFont typeface="Arial"/>
              <a:buChar char="•"/>
            </a:pPr>
            <a:r>
              <a:rPr sz="2800" b="0" i="0">
                <a:solidFill>
                  <a:srgbClr val="4A403A"/>
                </a:solidFill>
                <a:latin typeface="Arial"/>
              </a:rPr>
              <a:t>Vì sao cần đặt ra vấn đề học tập, khám phá lịch sử SUỐT ĐỜI?</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5</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Thảo luận cặp đôi</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 Kết nối lịch sử với cuộc sống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Học lịch sử không chỉ ở lớp: tham quan bảo tàng, di tích; xem tác phẩm văn học, nghệ thuật về đề tài lịch sử</a:t>
            </a:r>
          </a:p>
          <a:p>
            <a:pPr marL="411480" indent="-365760">
              <a:spcAft>
                <a:spcPts val="900"/>
              </a:spcAft>
              <a:buFont typeface="Arial"/>
              <a:buChar char="•"/>
            </a:pPr>
            <a:r>
              <a:rPr sz="2800" b="0" i="0">
                <a:solidFill>
                  <a:srgbClr val="4A403A"/>
                </a:solidFill>
                <a:latin typeface="Arial"/>
              </a:rPr>
              <a:t>Quanh ta đều là chứng nhân lịch sử: ngôi nhà, con phố, làng bản, di tích, mái trường…</a:t>
            </a:r>
          </a:p>
          <a:p>
            <a:pPr marL="411480" indent="-365760">
              <a:spcAft>
                <a:spcPts val="900"/>
              </a:spcAft>
              <a:buFont typeface="Arial"/>
              <a:buChar char="•"/>
            </a:pPr>
            <a:r>
              <a:rPr sz="2800" b="0" i="0">
                <a:solidFill>
                  <a:srgbClr val="4A403A"/>
                </a:solidFill>
                <a:latin typeface="Arial"/>
              </a:rPr>
              <a:t>Tri thức lịch sử – văn hoá là nguồn cảm hứng cho công nghiệp văn hoá, du lịch…</a:t>
            </a:r>
          </a:p>
          <a:p>
            <a:pPr marL="411480" indent="-365760">
              <a:spcAft>
                <a:spcPts val="900"/>
              </a:spcAft>
              <a:buFont typeface="Arial"/>
              <a:buChar char="•"/>
            </a:pPr>
            <a:r>
              <a:rPr sz="2800" b="0" i="0">
                <a:solidFill>
                  <a:srgbClr val="4A403A"/>
                </a:solidFill>
                <a:latin typeface="Arial"/>
              </a:rPr>
              <a:t>Vận dụng bài học lịch sử để giải thích vấn đề thời sự, tránh sai lầm cũ, kế thừa di sản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lịch sử ở nhiều nơi</a:t>
            </a:r>
          </a:p>
        </p:txBody>
      </p:sp>
      <p:sp>
        <p:nvSpPr>
          <p:cNvPr id="5" name="Rectangle 4"/>
          <p:cNvSpPr/>
          <p:nvPr/>
        </p:nvSpPr>
        <p:spPr>
          <a:xfrm>
            <a:off x="859536" y="1598905"/>
            <a:ext cx="10472623" cy="3888789"/>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2_h45.jpg"/>
          <p:cNvPicPr>
            <a:picLocks noChangeAspect="1"/>
          </p:cNvPicPr>
          <p:nvPr/>
        </p:nvPicPr>
        <p:blipFill>
          <a:blip r:embed="rId3"/>
          <a:stretch>
            <a:fillRect/>
          </a:stretch>
        </p:blipFill>
        <p:spPr>
          <a:xfrm>
            <a:off x="914400" y="1653769"/>
            <a:ext cx="10362895" cy="3779061"/>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4, 5 – SGK tr.13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Đúng hay sai? 'Học tập lịch sử chỉ diễn ra ở nhà trường phổ thông.'</a:t>
            </a:r>
          </a:p>
        </p:txBody>
      </p:sp>
      <p:sp>
        <p:nvSpPr>
          <p:cNvPr id="6" name="Rounded Rectangle 5"/>
          <p:cNvSpPr/>
          <p:nvPr/>
        </p:nvSpPr>
        <p:spPr>
          <a:xfrm>
            <a:off x="640080" y="3342132"/>
            <a:ext cx="10911535" cy="1188720"/>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525012"/>
            <a:ext cx="822960" cy="82296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525012"/>
            <a:ext cx="822960" cy="822960"/>
          </a:xfrm>
          <a:prstGeom prst="rect">
            <a:avLst/>
          </a:prstGeom>
          <a:noFill/>
        </p:spPr>
        <p:txBody>
          <a:bodyPr wrap="square" anchor="ctr">
            <a:noAutofit/>
          </a:bodyPr>
          <a:lstStyle/>
          <a:p>
            <a:pPr algn="ctr">
              <a:spcAft>
                <a:spcPts val="1200"/>
              </a:spcAft>
            </a:pPr>
            <a:r>
              <a:rPr sz="3600" b="1" i="0">
                <a:solidFill>
                  <a:srgbClr val="FFFFFF"/>
                </a:solidFill>
                <a:latin typeface="Arial"/>
              </a:rPr>
              <a:t>A</a:t>
            </a:r>
          </a:p>
        </p:txBody>
      </p:sp>
      <p:sp>
        <p:nvSpPr>
          <p:cNvPr id="9" name="TextBox 8"/>
          <p:cNvSpPr txBox="1"/>
          <p:nvPr/>
        </p:nvSpPr>
        <p:spPr>
          <a:xfrm>
            <a:off x="1874520" y="3360420"/>
            <a:ext cx="9265615" cy="1152144"/>
          </a:xfrm>
          <a:prstGeom prst="rect">
            <a:avLst/>
          </a:prstGeom>
          <a:noFill/>
        </p:spPr>
        <p:txBody>
          <a:bodyPr wrap="square" anchor="ctr">
            <a:noAutofit/>
          </a:bodyPr>
          <a:lstStyle/>
          <a:p>
            <a:pPr>
              <a:spcAft>
                <a:spcPts val="900"/>
              </a:spcAft>
            </a:pPr>
            <a:r>
              <a:rPr sz="2800" b="0" i="0">
                <a:solidFill>
                  <a:srgbClr val="4A403A"/>
                </a:solidFill>
                <a:latin typeface="Arial"/>
              </a:rPr>
              <a:t>Đúng</a:t>
            </a:r>
          </a:p>
        </p:txBody>
      </p:sp>
      <p:sp>
        <p:nvSpPr>
          <p:cNvPr id="10" name="Rounded Rectangle 9"/>
          <p:cNvSpPr/>
          <p:nvPr/>
        </p:nvSpPr>
        <p:spPr>
          <a:xfrm>
            <a:off x="640080" y="4658868"/>
            <a:ext cx="10911535" cy="1188720"/>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841748"/>
            <a:ext cx="822960" cy="82296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841748"/>
            <a:ext cx="822960" cy="822960"/>
          </a:xfrm>
          <a:prstGeom prst="rect">
            <a:avLst/>
          </a:prstGeom>
          <a:noFill/>
        </p:spPr>
        <p:txBody>
          <a:bodyPr wrap="square" anchor="ctr">
            <a:noAutofit/>
          </a:bodyPr>
          <a:lstStyle/>
          <a:p>
            <a:pPr algn="ctr">
              <a:spcAft>
                <a:spcPts val="1200"/>
              </a:spcAft>
            </a:pPr>
            <a:r>
              <a:rPr sz="3600" b="1" i="0">
                <a:solidFill>
                  <a:srgbClr val="FFFFFF"/>
                </a:solidFill>
                <a:latin typeface="Arial"/>
              </a:rPr>
              <a:t>B</a:t>
            </a:r>
          </a:p>
        </p:txBody>
      </p:sp>
      <p:sp>
        <p:nvSpPr>
          <p:cNvPr id="13" name="TextBox 12"/>
          <p:cNvSpPr txBox="1"/>
          <p:nvPr/>
        </p:nvSpPr>
        <p:spPr>
          <a:xfrm>
            <a:off x="1874520" y="4677155"/>
            <a:ext cx="9265615" cy="1152144"/>
          </a:xfrm>
          <a:prstGeom prst="rect">
            <a:avLst/>
          </a:prstGeom>
          <a:noFill/>
        </p:spPr>
        <p:txBody>
          <a:bodyPr wrap="square" anchor="ctr">
            <a:noAutofit/>
          </a:bodyPr>
          <a:lstStyle/>
          <a:p>
            <a:pPr>
              <a:spcAft>
                <a:spcPts val="900"/>
              </a:spcAft>
            </a:pPr>
            <a:r>
              <a:rPr sz="2800" b="0" i="0">
                <a:solidFill>
                  <a:srgbClr val="4A403A"/>
                </a:solidFill>
                <a:latin typeface="Arial"/>
              </a:rPr>
              <a:t>Sai</a:t>
            </a:r>
          </a:p>
        </p:txBody>
      </p:sp>
      <p:sp>
        <p:nvSpPr>
          <p:cNvPr id="14" name="TextBox 1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Đúng hay sai? 'Học tập lịch sử chỉ diễn ra ở nhà trường phổ thông.'</a:t>
            </a:r>
          </a:p>
        </p:txBody>
      </p:sp>
      <p:sp>
        <p:nvSpPr>
          <p:cNvPr id="6" name="Rounded Rectangle 5"/>
          <p:cNvSpPr/>
          <p:nvPr/>
        </p:nvSpPr>
        <p:spPr>
          <a:xfrm>
            <a:off x="640080" y="2427732"/>
            <a:ext cx="10911535" cy="1188720"/>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610612"/>
            <a:ext cx="822960" cy="822960"/>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610612"/>
            <a:ext cx="822960" cy="822960"/>
          </a:xfrm>
          <a:prstGeom prst="rect">
            <a:avLst/>
          </a:prstGeom>
          <a:noFill/>
        </p:spPr>
        <p:txBody>
          <a:bodyPr wrap="square" anchor="ctr">
            <a:noAutofit/>
          </a:bodyPr>
          <a:lstStyle/>
          <a:p>
            <a:pPr algn="ctr">
              <a:spcAft>
                <a:spcPts val="1200"/>
              </a:spcAft>
            </a:pPr>
            <a:r>
              <a:rPr sz="3600" b="1" i="0">
                <a:solidFill>
                  <a:srgbClr val="FFFFFF"/>
                </a:solidFill>
                <a:latin typeface="Arial"/>
              </a:rPr>
              <a:t>A</a:t>
            </a:r>
          </a:p>
        </p:txBody>
      </p:sp>
      <p:sp>
        <p:nvSpPr>
          <p:cNvPr id="9" name="TextBox 8"/>
          <p:cNvSpPr txBox="1"/>
          <p:nvPr/>
        </p:nvSpPr>
        <p:spPr>
          <a:xfrm>
            <a:off x="1874520" y="2446020"/>
            <a:ext cx="9265615" cy="1152144"/>
          </a:xfrm>
          <a:prstGeom prst="rect">
            <a:avLst/>
          </a:prstGeom>
          <a:noFill/>
        </p:spPr>
        <p:txBody>
          <a:bodyPr wrap="square" anchor="ctr">
            <a:noAutofit/>
          </a:bodyPr>
          <a:lstStyle/>
          <a:p>
            <a:pPr>
              <a:spcAft>
                <a:spcPts val="700"/>
              </a:spcAft>
            </a:pPr>
            <a:r>
              <a:rPr sz="2200" b="0" i="0">
                <a:solidFill>
                  <a:srgbClr val="4B5563"/>
                </a:solidFill>
                <a:latin typeface="Arial"/>
              </a:rPr>
              <a:t>Đúng</a:t>
            </a:r>
          </a:p>
        </p:txBody>
      </p:sp>
      <p:sp>
        <p:nvSpPr>
          <p:cNvPr id="10" name="Rounded Rectangle 9"/>
          <p:cNvSpPr/>
          <p:nvPr/>
        </p:nvSpPr>
        <p:spPr>
          <a:xfrm>
            <a:off x="640080" y="3744468"/>
            <a:ext cx="10911535" cy="1188720"/>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927348"/>
            <a:ext cx="822960" cy="822960"/>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927348"/>
            <a:ext cx="822960" cy="822960"/>
          </a:xfrm>
          <a:prstGeom prst="rect">
            <a:avLst/>
          </a:prstGeom>
          <a:noFill/>
        </p:spPr>
        <p:txBody>
          <a:bodyPr wrap="square" anchor="ctr">
            <a:noAutofit/>
          </a:bodyPr>
          <a:lstStyle/>
          <a:p>
            <a:pPr algn="ctr">
              <a:spcAft>
                <a:spcPts val="1200"/>
              </a:spcAft>
            </a:pPr>
            <a:r>
              <a:rPr sz="3600" b="1" i="0">
                <a:solidFill>
                  <a:srgbClr val="FFFFFF"/>
                </a:solidFill>
                <a:latin typeface="Arial"/>
              </a:rPr>
              <a:t>B</a:t>
            </a:r>
          </a:p>
        </p:txBody>
      </p:sp>
      <p:sp>
        <p:nvSpPr>
          <p:cNvPr id="13" name="TextBox 12"/>
          <p:cNvSpPr txBox="1"/>
          <p:nvPr/>
        </p:nvSpPr>
        <p:spPr>
          <a:xfrm>
            <a:off x="1874520" y="3762755"/>
            <a:ext cx="9265615" cy="1152144"/>
          </a:xfrm>
          <a:prstGeom prst="rect">
            <a:avLst/>
          </a:prstGeom>
          <a:noFill/>
        </p:spPr>
        <p:txBody>
          <a:bodyPr wrap="square" anchor="ctr">
            <a:noAutofit/>
          </a:bodyPr>
          <a:lstStyle/>
          <a:p>
            <a:pPr>
              <a:spcAft>
                <a:spcPts val="700"/>
              </a:spcAft>
            </a:pPr>
            <a:r>
              <a:rPr sz="2200" b="1" i="0">
                <a:solidFill>
                  <a:srgbClr val="FFFFFF"/>
                </a:solidFill>
                <a:latin typeface="Arial"/>
              </a:rPr>
              <a:t>Sai</a:t>
            </a:r>
          </a:p>
        </p:txBody>
      </p:sp>
      <p:sp>
        <p:nvSpPr>
          <p:cNvPr id="14" name="Rounded Rectangle 13"/>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Sai. Học lịch sử còn diễn ra ở bảo tàng, di tích, qua tác phẩm văn học nghệ thuật, qua chứng nhân lịch sử quanh mình… và kéo dài suốt đời (SGK tr.13).</a:t>
            </a:r>
          </a:p>
        </p:txBody>
      </p:sp>
      <p:sp>
        <p:nvSpPr>
          <p:cNvPr id="16" name="TextBox 15"/>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 Sử liệu và hai nhiệm vụ chuẩn bị sử liệu</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Sử liệu: toàn bộ các hình thức khác nhau của tư liệu lịch sử, chứa thông tin về quá khứ của loài người</a:t>
            </a:r>
          </a:p>
          <a:p>
            <a:pPr marL="411480" indent="-365760">
              <a:spcAft>
                <a:spcPts val="900"/>
              </a:spcAft>
              <a:buFont typeface="Arial"/>
              <a:buChar char="•"/>
            </a:pPr>
            <a:r>
              <a:rPr sz="2800" b="0" i="0">
                <a:solidFill>
                  <a:srgbClr val="4A403A"/>
                </a:solidFill>
                <a:latin typeface="Arial"/>
              </a:rPr>
              <a:t>SƯU TẦM, THU THẬP: lập danh mục sử liệu cần sưu tầm; tìm kiếm, thu thập thông tin liên quan đối tượng tìm hiểu; nguồn càng đa dạng, đầy đủ càng tốt</a:t>
            </a:r>
          </a:p>
          <a:p>
            <a:pPr marL="411480" indent="-365760">
              <a:spcAft>
                <a:spcPts val="900"/>
              </a:spcAft>
              <a:buFont typeface="Arial"/>
              <a:buChar char="•"/>
            </a:pPr>
            <a:r>
              <a:rPr sz="2800" b="0" i="0">
                <a:solidFill>
                  <a:srgbClr val="4A403A"/>
                </a:solidFill>
                <a:latin typeface="Arial"/>
              </a:rPr>
              <a:t>XỬ LÍ THÔNG TIN: phân loại, đánh giá, thẩm định, so sánh nguồn → xác định tính xác thực, độ tin cậy, giá trị của sử liệu</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Quan sát 3 loại sử liệu</a:t>
            </a:r>
          </a:p>
        </p:txBody>
      </p:sp>
      <p:sp>
        <p:nvSpPr>
          <p:cNvPr id="5" name="Rectangle 4"/>
          <p:cNvSpPr/>
          <p:nvPr/>
        </p:nvSpPr>
        <p:spPr>
          <a:xfrm>
            <a:off x="3078642" y="1408176"/>
            <a:ext cx="6034410"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2_h678.jpg"/>
          <p:cNvPicPr>
            <a:picLocks noChangeAspect="1"/>
          </p:cNvPicPr>
          <p:nvPr/>
        </p:nvPicPr>
        <p:blipFill>
          <a:blip r:embed="rId3"/>
          <a:stretch>
            <a:fillRect/>
          </a:stretch>
        </p:blipFill>
        <p:spPr>
          <a:xfrm>
            <a:off x="3133506" y="1463040"/>
            <a:ext cx="5924682"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6, 7, 8 – SGK tr.14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Thám tử sử liệu</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Mỗi dãy nhận một hình trong Hình 6, 7, 8</a:t>
            </a:r>
          </a:p>
          <a:p>
            <a:pPr marL="411480" indent="-365760">
              <a:spcAft>
                <a:spcPts val="900"/>
              </a:spcAft>
              <a:buFont typeface="Arial"/>
              <a:buChar char="•"/>
            </a:pPr>
            <a:r>
              <a:rPr sz="2800" b="0" i="0">
                <a:solidFill>
                  <a:srgbClr val="4A403A"/>
                </a:solidFill>
                <a:latin typeface="Arial"/>
              </a:rPr>
              <a:t>Ghi: sử liệu thuộc loại nào? Cho biết điều gì về quá khứ?</a:t>
            </a:r>
          </a:p>
          <a:p>
            <a:pPr marL="411480" indent="-365760">
              <a:spcAft>
                <a:spcPts val="900"/>
              </a:spcAft>
              <a:buFont typeface="Arial"/>
              <a:buChar char="•"/>
            </a:pPr>
            <a:r>
              <a:rPr sz="2800" b="0" i="0">
                <a:solidFill>
                  <a:srgbClr val="4A403A"/>
                </a:solidFill>
                <a:latin typeface="Arial"/>
              </a:rPr>
              <a:t>Đặt 3 câu hỏi kiểm tra độ tin cậy: ra đời khi nào? Do ai làm ra? Phản ánh điều gì, có đáng tin không?</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8</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Dãy bàn – ghi vào bảng nhóm</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700" b="1" i="0">
                <a:solidFill>
                  <a:srgbClr val="4A403A"/>
                </a:solidFill>
                <a:latin typeface="Arial"/>
              </a:rPr>
              <a:t>Quá trình 'phân loại, đánh giá, thẩm định, so sánh nguồn sử liệu để xác định tính xác thực, độ tin cậy' được gọi là gì?</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Sưu tầm sử liệu</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Thu thập sử liệu</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Xử lí thông tin sử liệu</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Quá trình 'phân loại, đánh giá, thẩm định, so sánh nguồn sử liệu để xác định tính xác thực, độ tin cậy' được gọi là gì?</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Sưu tầm sử liệu</a:t>
            </a:r>
          </a:p>
        </p:txBody>
      </p:sp>
      <p:sp>
        <p:nvSpPr>
          <p:cNvPr id="10" name="Rounded Rectangle 9"/>
          <p:cNvSpPr/>
          <p:nvPr/>
        </p:nvSpPr>
        <p:spPr>
          <a:xfrm>
            <a:off x="640080" y="3273552"/>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Thu thập sử liệu</a:t>
            </a:r>
          </a:p>
        </p:txBody>
      </p:sp>
      <p:sp>
        <p:nvSpPr>
          <p:cNvPr id="14" name="Rounded Rectangle 13"/>
          <p:cNvSpPr/>
          <p:nvPr/>
        </p:nvSpPr>
        <p:spPr>
          <a:xfrm>
            <a:off x="640080" y="4215383"/>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Xử lí thông tin sử liệu</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Xử lí thông tin sử liệu là quá trình phân loại, đánh giá, thẩm định, so sánh nguồn sử liệu đã thu thập nhằm xác định tính xác thực, độ tin cậy và giá trị của sử liệu (SGK tr.15).</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800" b="1" i="0">
                <a:solidFill>
                  <a:srgbClr val="FFFFFF"/>
                </a:solidFill>
                <a:latin typeface="Arial"/>
              </a:rPr>
              <a:t>Hoạt động: Luyện tập: bảng các bước chuẩn bị sử liệu</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Kẻ bảng 2 hàng: 'Sưu tầm, thu thập sử liệu' và 'Xử lí thông tin sử liệu'</a:t>
            </a:r>
          </a:p>
          <a:p>
            <a:pPr marL="411480" indent="-365760">
              <a:spcAft>
                <a:spcPts val="900"/>
              </a:spcAft>
              <a:buFont typeface="Arial"/>
              <a:buChar char="•"/>
            </a:pPr>
            <a:r>
              <a:rPr sz="2800" b="0" i="0">
                <a:solidFill>
                  <a:srgbClr val="4A403A"/>
                </a:solidFill>
                <a:latin typeface="Arial"/>
              </a:rPr>
              <a:t>Mỗi hàng điền các bước thực hiện theo nội dung đã học (SGK tr.15)</a:t>
            </a:r>
          </a:p>
          <a:p>
            <a:pPr marL="411480" indent="-365760">
              <a:spcAft>
                <a:spcPts val="900"/>
              </a:spcAft>
              <a:buFont typeface="Arial"/>
              <a:buChar char="•"/>
            </a:pPr>
            <a:r>
              <a:rPr sz="2800" b="0" i="0">
                <a:solidFill>
                  <a:srgbClr val="4A403A"/>
                </a:solidFill>
                <a:latin typeface="Arial"/>
              </a:rPr>
              <a:t>Đổi vở, bạn kế bên soát lại</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Cá nhân rồi chéo cặp</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Học tập, khám phá lịch sử là việc suốt đời vì hiện tại kế thừa quá khứ</a:t>
            </a:r>
          </a:p>
          <a:p>
            <a:pPr marL="411480" indent="-365760">
              <a:spcAft>
                <a:spcPts val="900"/>
              </a:spcAft>
              <a:buFont typeface="Arial"/>
              <a:buChar char="•"/>
            </a:pPr>
            <a:r>
              <a:rPr sz="2800" b="0" i="0">
                <a:solidFill>
                  <a:srgbClr val="4A403A"/>
                </a:solidFill>
                <a:latin typeface="Arial"/>
              </a:rPr>
              <a:t>Kết nối lịch sử với cuộc sống: học ở bảo tàng, di tích, qua chứng nhân lịch sử quanh mình</a:t>
            </a:r>
          </a:p>
          <a:p>
            <a:pPr marL="411480" indent="-365760">
              <a:spcAft>
                <a:spcPts val="900"/>
              </a:spcAft>
              <a:buFont typeface="Arial"/>
              <a:buChar char="•"/>
            </a:pPr>
            <a:r>
              <a:rPr sz="2800" b="0" i="0">
                <a:solidFill>
                  <a:srgbClr val="4A403A"/>
                </a:solidFill>
                <a:latin typeface="Arial"/>
              </a:rPr>
              <a:t>Sử liệu cần được sưu tầm, thu thập rồi xử lí (phân loại, đánh giá, thẩm định, so sánh)</a:t>
            </a:r>
          </a:p>
          <a:p>
            <a:pPr marL="411480" indent="-365760">
              <a:spcAft>
                <a:spcPts val="900"/>
              </a:spcAft>
              <a:buFont typeface="Arial"/>
              <a:buChar char="•"/>
            </a:pPr>
            <a:r>
              <a:rPr sz="2800" b="0" i="0">
                <a:solidFill>
                  <a:srgbClr val="4A403A"/>
                </a:solidFill>
                <a:latin typeface="Arial"/>
              </a:rPr>
              <a:t>Biết vận dụng bài học lịch sử để giải thích vấn đề thời sự và tránh sai lầm cũ</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Vận dụng (SGK tr.15): sưu tầm một số tư liệu về quá khứ của gia đình/trường học/quê hương em</a:t>
            </a:r>
          </a:p>
          <a:p>
            <a:pPr marL="411480" indent="-365760">
              <a:spcAft>
                <a:spcPts val="900"/>
              </a:spcAft>
              <a:buFont typeface="Arial"/>
              <a:buChar char="•"/>
            </a:pPr>
            <a:r>
              <a:rPr sz="2800" b="0" i="0">
                <a:solidFill>
                  <a:srgbClr val="4A403A"/>
                </a:solidFill>
                <a:latin typeface="Arial"/>
              </a:rPr>
              <a:t>Giới thiệu vắn tắt các tư liệu; qua đó em biết thêm điều gì về quá khứ ấy?</a:t>
            </a:r>
          </a:p>
          <a:p>
            <a:pPr marL="411480" indent="-365760">
              <a:spcAft>
                <a:spcPts val="900"/>
              </a:spcAft>
              <a:buFont typeface="Arial"/>
              <a:buChar char="•"/>
            </a:pPr>
            <a:r>
              <a:rPr sz="2800" b="0" i="0">
                <a:solidFill>
                  <a:srgbClr val="4A403A"/>
                </a:solidFill>
                <a:latin typeface="Arial"/>
              </a:rPr>
              <a:t>Nộp ảnh hoặc bản trình bày (GV hẹn ngày) · Đọc trước Bài 3: Vai trò của Sử học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