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3, SGK tr.16–20. Gợi ý 2 tiết: Tiết 1 mục 1 (Sử học với bảo tồn di sản); Tiết 2 mục 2 (Sử học với du lịch) + luyện tập.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tr.16.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tr.16 (3–4 phút). Chỉ nghe và ghi nhận ý kiến, chưa chốt. Câu thứ ba hỏi hoạt động thật của HS ở địa phương.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quan sát và cho biết em biết gì về từng di sản. Câu hỏi SGK tr.17 (câu 2): các di sản này sẽ như thế nào nếu quá trình bảo tồn, phát huy giá trị KHÔNG dựa vào kết quả nghiên cứu của Sử học?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nêu những gì em biết về vịnh Hạ Long, trước khi sang nội dung mục 1a.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tr.16–17. Chốt: Sử học → khẳng định giá trị → bảo tồn đúng cách → di sản bền vững.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tr.17 (câu 2). Gợi ý hướng trả lời: di sản bị phục dựng sai, mất yếu tố gốc, mất tính xác thực, giá trị nổi bật không được nhận diện nên không được bảo vệ đúng. 💡 Gợi ý của trợ lý, GV đối chiếu SGV. ĐGTX: tiêu chí báo trước — nêu đúng ít nhất 2 hậu quả, có lập luận gắn với vai trò của Sử học; các nhóm chấm cùng tiêu chí.</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hình ảnh này cho thấy biện pháp bảo tồn di sản phi vật thể nào? (truyền dạy).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 Sau đó hỏi thêm: Hình 5 (hang Sơn Đoòng, SGK tr.18) thuộc loại nào? (di sản thiên nhiên).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Hát Xoan là di sản văn hoá phi vật thể; biện pháp truyền dạy giúp di sản được tái tạo, giữ gìn và lưu truyền từ thế hệ này sang thế hệ khác (SGK tr.18).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tr.19, Tư liệu 1 (Luật Du lịch 2010).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tr.19, câu hỏi 1–2. Chia 3 nhóm lớn mỗi nhóm 1 tư liệu, báo cáo 1 phút rồi cả lớp rút điểm chung. Điểm chung (gợi ý): cả ba đều cho thấy giá trị lịch sử – văn hoá, di sản là tài nguyên thu hút du khách và tạo ra lợi ích kinh tế cho du lịch. Kết luận: lịch sử và văn hoá là nguồn tài nguyên quý báu của du lịch. Số liệu trích đúng SGK.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bấm máy tính hoặc ước lượng nhanh. Số liệu theo SGK tr.19 (Nguồn: Tổng cục Thống kê 2019); phép tính do trợ lý tự tính lại.</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230 459 : 461 715 ≈ 0,499 ≈ 50%. Lượng khách nội địa (231 256) và quốc tế gần bằng nhau → di sản thu hút cả người trong nước lẫn nước ngoài.</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minh hoạ cho Tư liệu 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tr.20, kèm Hình 7 (Ngọ Môn – Đại Nội Huế). Câu hỏi SGK: dựa vào thông tin, cho biết tác động của du lịch với công tác bảo tồn.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hình ảnh cho thấy hoạt động gì? (trùng tu). Nguồn lực trùng tu có thể từ đâu? (một phần doanh thu du lịch tái đầu tư).</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tr.20 – Luyện tập. Ví dụ có thể lấy Hoàng thành Thăng Long hoặc Đại Nội Huế trong bài. Tiêu chí báo trước: có ví dụ cụ thể; nêu đủ 2 chiều tác động; lập luận rõ.</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Vận dụng câu 2 SGK tr.20 (viết đoạn văn ~200 từ nêu quan điểm). Trên lớp cho tranh luận 8 phút; HS viết đoạn văn ở nhà. GV chốt: hài hoà lợi ích — khai thác du lịch phải gắn với bảo tồn bền vững (💡 hướng chốt gợi ý, GV điều chỉnh).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Vai trò của Sử học</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2 – Bài 3</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Nêu được mối quan hệ giữa Sử học với công tác bảo tồn, phát huy giá trị di sản văn hoá, di sản thiên nhiên</a:t>
            </a:r>
          </a:p>
          <a:p>
            <a:pPr marL="411480" indent="-365760">
              <a:spcAft>
                <a:spcPts val="900"/>
              </a:spcAft>
              <a:buFont typeface="Arial"/>
              <a:buChar char="•"/>
            </a:pPr>
            <a:r>
              <a:rPr sz="2800" b="0" i="0">
                <a:solidFill>
                  <a:srgbClr val="4A403A"/>
                </a:solidFill>
                <a:latin typeface="Arial"/>
              </a:rPr>
              <a:t>Có ý thức vận động mọi người cùng bảo vệ di sản ở địa phương</a:t>
            </a:r>
          </a:p>
          <a:p>
            <a:pPr marL="411480" indent="-365760">
              <a:spcAft>
                <a:spcPts val="900"/>
              </a:spcAft>
              <a:buFont typeface="Arial"/>
              <a:buChar char="•"/>
            </a:pPr>
            <a:r>
              <a:rPr sz="2800" b="0" i="0">
                <a:solidFill>
                  <a:srgbClr val="4A403A"/>
                </a:solidFill>
                <a:latin typeface="Arial"/>
              </a:rPr>
              <a:t>Giải thích được vai trò của lịch sử, văn hoá đối với phát triển du lịch</a:t>
            </a:r>
          </a:p>
          <a:p>
            <a:pPr marL="411480" indent="-365760">
              <a:spcAft>
                <a:spcPts val="900"/>
              </a:spcAft>
              <a:buFont typeface="Arial"/>
              <a:buChar char="•"/>
            </a:pPr>
            <a:r>
              <a:rPr sz="2800" b="0" i="0">
                <a:solidFill>
                  <a:srgbClr val="4A403A"/>
                </a:solidFill>
                <a:latin typeface="Arial"/>
              </a:rPr>
              <a:t>Nêu được tác động của du lịch với bảo tồn di tích lịch sử, văn hoá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100"/>
              </a:spcAft>
            </a:pPr>
            <a:r>
              <a:rPr sz="3200" b="1" i="0">
                <a:solidFill>
                  <a:srgbClr val="4A403A"/>
                </a:solidFill>
                <a:latin typeface="Arial"/>
              </a:rPr>
              <a:t>'Di sản văn hoá, di sản thiên nhiên là những tài sản vô giá và không thể thay thế…' (UNESCO). Em hiểu thế nào? Sử học có vai trò gì trong việc bảo tồn di sản? Em đã làm gì để góp phần bảo vệ di sản ở địa phương?</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Hai di sản ở châu Âu và châu Á</a:t>
            </a:r>
          </a:p>
        </p:txBody>
      </p:sp>
      <p:sp>
        <p:nvSpPr>
          <p:cNvPr id="5" name="Rectangle 4"/>
          <p:cNvSpPr/>
          <p:nvPr/>
        </p:nvSpPr>
        <p:spPr>
          <a:xfrm>
            <a:off x="960847" y="1408176"/>
            <a:ext cx="1026999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_h12.jpg"/>
          <p:cNvPicPr>
            <a:picLocks noChangeAspect="1"/>
          </p:cNvPicPr>
          <p:nvPr/>
        </p:nvPicPr>
        <p:blipFill>
          <a:blip r:embed="rId3"/>
          <a:stretch>
            <a:fillRect/>
          </a:stretch>
        </p:blipFill>
        <p:spPr>
          <a:xfrm>
            <a:off x="1015711" y="1463040"/>
            <a:ext cx="1016027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2 – SGK tr.17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Một di sản thiên nhiên</a:t>
            </a:r>
          </a:p>
        </p:txBody>
      </p:sp>
      <p:sp>
        <p:nvSpPr>
          <p:cNvPr id="5" name="Rectangle 4"/>
          <p:cNvSpPr/>
          <p:nvPr/>
        </p:nvSpPr>
        <p:spPr>
          <a:xfrm>
            <a:off x="1940327" y="1408176"/>
            <a:ext cx="8311040"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_h3.jpg"/>
          <p:cNvPicPr>
            <a:picLocks noChangeAspect="1"/>
          </p:cNvPicPr>
          <p:nvPr/>
        </p:nvPicPr>
        <p:blipFill>
          <a:blip r:embed="rId3"/>
          <a:stretch>
            <a:fillRect/>
          </a:stretch>
        </p:blipFill>
        <p:spPr>
          <a:xfrm>
            <a:off x="1995191" y="1463040"/>
            <a:ext cx="820131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tr.17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1a. Mối quan hệ giữa Sử học và bảo tồn di sản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Giá trị di sản thể hiện ở nhiều khía cạnh: lịch sử, văn hoá, kiến trúc, mĩ thuật, cảnh quan thiên nhiên…</a:t>
            </a:r>
          </a:p>
          <a:p>
            <a:pPr marL="411480" indent="-365760">
              <a:spcAft>
                <a:spcPts val="900"/>
              </a:spcAft>
              <a:buFont typeface="Arial"/>
              <a:buChar char="•"/>
            </a:pPr>
            <a:r>
              <a:rPr sz="2800" b="0" i="0">
                <a:solidFill>
                  <a:srgbClr val="4A403A"/>
                </a:solidFill>
                <a:latin typeface="Arial"/>
              </a:rPr>
              <a:t>Sử học – khoa học liên ngành – đóng vai trò quan trọng nhất trong việc khẳng định giá trị của di sản</a:t>
            </a:r>
          </a:p>
          <a:p>
            <a:pPr marL="411480" indent="-365760">
              <a:spcAft>
                <a:spcPts val="900"/>
              </a:spcAft>
              <a:buFont typeface="Arial"/>
              <a:buChar char="•"/>
            </a:pPr>
            <a:r>
              <a:rPr sz="2800" b="0" i="0">
                <a:solidFill>
                  <a:srgbClr val="4A403A"/>
                </a:solidFill>
                <a:latin typeface="Arial"/>
              </a:rPr>
              <a:t>Kết quả nghiên cứu của Sử học là cơ sở khoa học vững chắc cho bảo tồn và phát huy giá trị di sản</a:t>
            </a:r>
          </a:p>
          <a:p>
            <a:pPr marL="411480" indent="-365760">
              <a:spcAft>
                <a:spcPts val="900"/>
              </a:spcAft>
              <a:buFont typeface="Arial"/>
              <a:buChar char="•"/>
            </a:pPr>
            <a:r>
              <a:rPr sz="2800" b="0" i="0">
                <a:solidFill>
                  <a:srgbClr val="4A403A"/>
                </a:solidFill>
                <a:latin typeface="Arial"/>
              </a:rPr>
              <a:t>Bảo đảm: tính nguyên trạng, yếu tố gốc cấu thành di tích, tính xác thực, tính toàn vẹn, giá trị nổi bật…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Nếu không có Sử học?</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Chọn một trong ba di sản (Hình 1, 2, 3)</a:t>
            </a:r>
          </a:p>
          <a:p>
            <a:pPr marL="411480" indent="-365760">
              <a:spcAft>
                <a:spcPts val="900"/>
              </a:spcAft>
              <a:buFont typeface="Arial"/>
              <a:buChar char="•"/>
            </a:pPr>
            <a:r>
              <a:rPr sz="2800" b="0" i="0">
                <a:solidFill>
                  <a:srgbClr val="4A403A"/>
                </a:solidFill>
                <a:latin typeface="Arial"/>
              </a:rPr>
              <a:t>Giả sử việc bảo tồn KHÔNG dựa vào kết quả nghiên cứu của Sử học: điều gì có thể xảy ra?</a:t>
            </a:r>
          </a:p>
          <a:p>
            <a:pPr marL="411480" indent="-365760">
              <a:spcAft>
                <a:spcPts val="900"/>
              </a:spcAft>
              <a:buFont typeface="Arial"/>
              <a:buChar char="•"/>
            </a:pPr>
            <a:r>
              <a:rPr sz="2800" b="0" i="0">
                <a:solidFill>
                  <a:srgbClr val="4A403A"/>
                </a:solidFill>
                <a:latin typeface="Arial"/>
              </a:rPr>
              <a:t>Nêu 2 hậu quả có thể xảy ra, ghi lên bảng nhóm</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mỗi nhóm một di sản</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1b. Vai trò của bảo tồn và phát huy giá trị di sản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Di sản văn hoá vật thể (thành quách, lăng tẩm, đình, đền, cung điện…) có thể xuống cấp, hư hỏng theo thời gian → bảo tồn hạn chế tác động của tự nhiên và con người</a:t>
            </a:r>
          </a:p>
          <a:p>
            <a:pPr marL="411480" indent="-365760">
              <a:spcAft>
                <a:spcPts val="800"/>
              </a:spcAft>
              <a:buFont typeface="Arial"/>
              <a:buChar char="•"/>
            </a:pPr>
            <a:r>
              <a:rPr sz="2500" b="0" i="0">
                <a:solidFill>
                  <a:srgbClr val="4A403A"/>
                </a:solidFill>
                <a:latin typeface="Arial"/>
              </a:rPr>
              <a:t>Di sản phi vật thể đối mặt nguy cơ mai một → sưu tầm, lưu giữ, truyền dạy, trình diễn để lưu truyền qua các thế hệ</a:t>
            </a:r>
          </a:p>
          <a:p>
            <a:pPr marL="411480" indent="-365760">
              <a:spcAft>
                <a:spcPts val="800"/>
              </a:spcAft>
              <a:buFont typeface="Arial"/>
              <a:buChar char="•"/>
            </a:pPr>
            <a:r>
              <a:rPr sz="2500" b="0" i="0">
                <a:solidFill>
                  <a:srgbClr val="4A403A"/>
                </a:solidFill>
                <a:latin typeface="Arial"/>
              </a:rPr>
              <a:t>Di sản thiên nhiên: góp phần phát triển đa dạng sinh học, tăng giá trị khoa học</a:t>
            </a:r>
          </a:p>
          <a:p>
            <a:pPr marL="411480" indent="-365760">
              <a:spcAft>
                <a:spcPts val="800"/>
              </a:spcAft>
              <a:buFont typeface="Arial"/>
              <a:buChar char="•"/>
            </a:pPr>
            <a:r>
              <a:rPr sz="2500" b="0" i="0">
                <a:solidFill>
                  <a:srgbClr val="4A403A"/>
                </a:solidFill>
                <a:latin typeface="Arial"/>
              </a:rPr>
              <a:t>Di sản được bảo tồn, phát huy → góp phần phát triển kinh tế – xã hội địa phương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Di sản phi vật thể được truyền dạy</a:t>
            </a:r>
          </a:p>
        </p:txBody>
      </p:sp>
      <p:sp>
        <p:nvSpPr>
          <p:cNvPr id="5" name="Rectangle 4"/>
          <p:cNvSpPr/>
          <p:nvPr/>
        </p:nvSpPr>
        <p:spPr>
          <a:xfrm>
            <a:off x="2660561" y="1408176"/>
            <a:ext cx="687057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_h4.jpg"/>
          <p:cNvPicPr>
            <a:picLocks noChangeAspect="1"/>
          </p:cNvPicPr>
          <p:nvPr/>
        </p:nvPicPr>
        <p:blipFill>
          <a:blip r:embed="rId3"/>
          <a:stretch>
            <a:fillRect/>
          </a:stretch>
        </p:blipFill>
        <p:spPr>
          <a:xfrm>
            <a:off x="2715425" y="1463040"/>
            <a:ext cx="676084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 SGK tr.18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2900" b="1" i="0">
                <a:solidFill>
                  <a:srgbClr val="4A403A"/>
                </a:solidFill>
                <a:latin typeface="Arial"/>
              </a:rPr>
              <a:t>Hình 4 (nghệ nhân truyền dạy hát Xoan cho học sinh) minh hoạ biện pháp bảo tồn loại di sản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Di sản văn hoá vật thể</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Di sản văn hoá phi vật thể</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Di sản thiên nhiên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Hình 4 (nghệ nhân truyền dạy hát Xoan cho học sinh) minh hoạ biện pháp bảo tồn loại di sản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Di sản văn hoá vật thể</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Di sản văn hoá phi vật thể</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Di sản thiên nhiên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Hát Xoan là di sản văn hoá phi vật thể; biện pháp truyền dạy giúp di sản được tái tạo, giữ gìn và lưu truyền từ thế hệ này sang thế hệ khác (SGK tr.18).</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2a. Vai trò của lịch sử, văn hoá với du lịch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Giá trị lịch sử, văn hoá của mỗi dân tộc và nhân loại là nguồn tài nguyên quý báu của du lịch, nhất là du lịch văn hoá</a:t>
            </a:r>
          </a:p>
          <a:p>
            <a:pPr marL="411480" indent="-365760">
              <a:spcAft>
                <a:spcPts val="900"/>
              </a:spcAft>
              <a:buFont typeface="Arial"/>
              <a:buChar char="•"/>
            </a:pPr>
            <a:r>
              <a:rPr sz="2800" b="0" i="0">
                <a:solidFill>
                  <a:srgbClr val="4A403A"/>
                </a:solidFill>
                <a:latin typeface="Arial"/>
              </a:rPr>
              <a:t>Tài nguyên du lịch văn hoá: di tích lịch sử – văn hoá, di tích cách mạng, khảo cổ, kiến trúc; giá trị văn hoá truyền thống, lễ hội, văn nghệ dân gian…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Đọc 3 tư liệu về du lịch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TL1: tài nguyên du lịch văn hoá gồm những gì?</a:t>
            </a:r>
          </a:p>
          <a:p>
            <a:pPr marL="411480" indent="-365760">
              <a:spcAft>
                <a:spcPts val="800"/>
              </a:spcAft>
              <a:buFont typeface="Arial"/>
              <a:buChar char="•"/>
            </a:pPr>
            <a:r>
              <a:rPr sz="2300" b="0" i="0">
                <a:solidFill>
                  <a:srgbClr val="4A403A"/>
                </a:solidFill>
                <a:latin typeface="Arial"/>
              </a:rPr>
              <a:t>TL2: du lịch tạo ra hơn 10% GDP của EU, hơn 10 triệu lao động; văn hoá chiếm khoảng 40% giá trị du lịch ở châu Âu</a:t>
            </a:r>
          </a:p>
          <a:p>
            <a:pPr marL="411480" indent="-365760">
              <a:spcAft>
                <a:spcPts val="800"/>
              </a:spcAft>
              <a:buFont typeface="Arial"/>
              <a:buChar char="•"/>
            </a:pPr>
            <a:r>
              <a:rPr sz="2300" b="0" i="0">
                <a:solidFill>
                  <a:srgbClr val="4A403A"/>
                </a:solidFill>
                <a:latin typeface="Arial"/>
              </a:rPr>
              <a:t>TL3: năm 2019 Hoàng thành Thăng Long đón 461 715 lượt khách (231 256 nội địa, 230 459 quốc tế)</a:t>
            </a:r>
          </a:p>
          <a:p>
            <a:pPr marL="411480" indent="-365760">
              <a:spcAft>
                <a:spcPts val="800"/>
              </a:spcAft>
              <a:buFont typeface="Arial"/>
              <a:buChar char="•"/>
            </a:pPr>
            <a:r>
              <a:rPr sz="2300" b="0" i="0">
                <a:solidFill>
                  <a:srgbClr val="4A403A"/>
                </a:solidFill>
                <a:latin typeface="Arial"/>
              </a:rPr>
              <a:t>Nêu điểm chung của 3 tư liệu → rút ra vai trò của lịch sử, văn hoá với du lịch</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900" b="1" i="0">
                <a:solidFill>
                  <a:srgbClr val="FFFFFF"/>
                </a:solidFill>
                <a:latin typeface="Arial"/>
              </a:rPr>
              <a:t>Nhóm 4 em – mỗi nhóm 1 tư liệu rồi ghép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Tư liệu 3: năm 2019 Hoàng thành Thăng Long đón 461 715 lượt khách, trong đó khách quốc tế là 230 459 lượt. Khách quốc tế chiếm khoảng bao nhiêu phần trăm?</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25%</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50%</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75%</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000" b="0" i="0">
                <a:solidFill>
                  <a:srgbClr val="6E5F52"/>
                </a:solidFill>
                <a:latin typeface="Arial"/>
              </a:rPr>
              <a:t>Tư liệu 3: năm 2019 Hoàng thành Thăng Long đón 461 715 lượt khách, trong đó khách quốc tế là 230 459 lượt. Khách quốc tế chiếm khoảng bao nhiêu phần trăm?</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25%</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Khoảng 50%</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75%</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000" b="0" i="0">
                <a:solidFill>
                  <a:srgbClr val="4A403A"/>
                </a:solidFill>
                <a:latin typeface="Arial"/>
              </a:rPr>
              <a:t>Giải thích: 230 459 : 461 715 ≈ 0,499 ≈ 50%. Lượng khách nội địa (231 256) và quốc tế gần bằng nhau → di sản thu hút cả người trong nước lẫn nước ngoài.</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Đoan Môn – Hoàng thành Thăng Long</a:t>
            </a:r>
          </a:p>
        </p:txBody>
      </p:sp>
      <p:sp>
        <p:nvSpPr>
          <p:cNvPr id="5" name="Rectangle 4"/>
          <p:cNvSpPr/>
          <p:nvPr/>
        </p:nvSpPr>
        <p:spPr>
          <a:xfrm>
            <a:off x="1972919" y="1408176"/>
            <a:ext cx="824585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_h6.jpg"/>
          <p:cNvPicPr>
            <a:picLocks noChangeAspect="1"/>
          </p:cNvPicPr>
          <p:nvPr/>
        </p:nvPicPr>
        <p:blipFill>
          <a:blip r:embed="rId3"/>
          <a:stretch>
            <a:fillRect/>
          </a:stretch>
        </p:blipFill>
        <p:spPr>
          <a:xfrm>
            <a:off x="2027783" y="1463040"/>
            <a:ext cx="813612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 SGK tr.19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Du lịch tác động trở lại việc bảo tồn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Quan hệ tương tác hai chiều: du lịch phát triển thúc đẩy việc bảo vệ di sản, di tích</a:t>
            </a:r>
          </a:p>
          <a:p>
            <a:pPr marL="411480" indent="-365760">
              <a:spcAft>
                <a:spcPts val="900"/>
              </a:spcAft>
              <a:buFont typeface="Arial"/>
              <a:buChar char="•"/>
            </a:pPr>
            <a:r>
              <a:rPr sz="2800" b="0" i="0">
                <a:solidFill>
                  <a:srgbClr val="4A403A"/>
                </a:solidFill>
                <a:latin typeface="Arial"/>
              </a:rPr>
              <a:t>Nhu cầu tham quan, trải nghiệm của du khách thôi thúc chính quyền và nhân dân quan tâm hơn đến gìn giữ, bảo tồn, phục dựng</a:t>
            </a:r>
          </a:p>
          <a:p>
            <a:pPr marL="411480" indent="-365760">
              <a:spcAft>
                <a:spcPts val="900"/>
              </a:spcAft>
              <a:buFont typeface="Arial"/>
              <a:buChar char="•"/>
            </a:pPr>
            <a:r>
              <a:rPr sz="2800" b="0" i="0">
                <a:solidFill>
                  <a:srgbClr val="4A403A"/>
                </a:solidFill>
                <a:latin typeface="Arial"/>
              </a:rPr>
              <a:t>Một phần doanh thu du lịch được tái đầu tư vào tôn tạo, phục dựng, quản lí di tích</a:t>
            </a:r>
          </a:p>
          <a:p>
            <a:pPr marL="411480" indent="-365760">
              <a:spcAft>
                <a:spcPts val="900"/>
              </a:spcAft>
              <a:buFont typeface="Arial"/>
              <a:buChar char="•"/>
            </a:pPr>
            <a:r>
              <a:rPr sz="2800" b="0" i="0">
                <a:solidFill>
                  <a:srgbClr val="4A403A"/>
                </a:solidFill>
                <a:latin typeface="Arial"/>
              </a:rPr>
              <a:t>Di sản phi vật thể được sưu tầm, nghiên cứu, truyền dạy, tổ chức trình diễn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Ngọ Môn – Đại Nội Huế</a:t>
            </a:r>
          </a:p>
        </p:txBody>
      </p:sp>
      <p:sp>
        <p:nvSpPr>
          <p:cNvPr id="5" name="Rectangle 4"/>
          <p:cNvSpPr/>
          <p:nvPr/>
        </p:nvSpPr>
        <p:spPr>
          <a:xfrm>
            <a:off x="3018383" y="1408176"/>
            <a:ext cx="6154928"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3_h7.jpg"/>
          <p:cNvPicPr>
            <a:picLocks noChangeAspect="1"/>
          </p:cNvPicPr>
          <p:nvPr/>
        </p:nvPicPr>
        <p:blipFill>
          <a:blip r:embed="rId3"/>
          <a:stretch>
            <a:fillRect/>
          </a:stretch>
        </p:blipFill>
        <p:spPr>
          <a:xfrm>
            <a:off x="3073247" y="1463040"/>
            <a:ext cx="604520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7 – SGK tr.20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Luyện tập: một ví dụ cụ thể</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Chọn một di sản bất kì (trong SGK hoặc em biết)</a:t>
            </a:r>
          </a:p>
          <a:p>
            <a:pPr marL="411480" indent="-365760">
              <a:spcAft>
                <a:spcPts val="900"/>
              </a:spcAft>
              <a:buFont typeface="Arial"/>
              <a:buChar char="•"/>
            </a:pPr>
            <a:r>
              <a:rPr sz="2800" b="0" i="0">
                <a:solidFill>
                  <a:srgbClr val="4A403A"/>
                </a:solidFill>
                <a:latin typeface="Arial"/>
              </a:rPr>
              <a:t>Giải thích vai trò của lịch sử, văn hoá với du lịch ở di sản đó</a:t>
            </a:r>
          </a:p>
          <a:p>
            <a:pPr marL="411480" indent="-365760">
              <a:spcAft>
                <a:spcPts val="900"/>
              </a:spcAft>
              <a:buFont typeface="Arial"/>
              <a:buChar char="•"/>
            </a:pPr>
            <a:r>
              <a:rPr sz="2800" b="0" i="0">
                <a:solidFill>
                  <a:srgbClr val="4A403A"/>
                </a:solidFill>
                <a:latin typeface="Arial"/>
              </a:rPr>
              <a:t>Giải thích vai trò của du lịch với việc bảo tồn di sản đó</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Cá nhân 3 phút – chia sẻ cặp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Tranh luận: lợi ích nào quan trọng hơn?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Chủ đề hội thảo: 'Lựa chọn lợi ích về kinh tế hay văn hoá – lịch sử? Lợi ích lâu dài hay trước mắt?'</a:t>
            </a:r>
          </a:p>
          <a:p>
            <a:pPr marL="411480" indent="-365760">
              <a:spcAft>
                <a:spcPts val="900"/>
              </a:spcAft>
              <a:buFont typeface="Arial"/>
              <a:buChar char="•"/>
            </a:pPr>
            <a:r>
              <a:rPr sz="2700" b="0" i="0">
                <a:solidFill>
                  <a:srgbClr val="4A403A"/>
                </a:solidFill>
                <a:latin typeface="Arial"/>
              </a:rPr>
              <a:t>Dãy 1: bảo vệ lợi ích kinh tế trước mắt · Dãy 2: bảo vệ lợi ích văn hoá – lịch sử lâu dài</a:t>
            </a:r>
          </a:p>
          <a:p>
            <a:pPr marL="411480" indent="-365760">
              <a:spcAft>
                <a:spcPts val="900"/>
              </a:spcAft>
              <a:buFont typeface="Arial"/>
              <a:buChar char="•"/>
            </a:pPr>
            <a:r>
              <a:rPr sz="2700" b="0" i="0">
                <a:solidFill>
                  <a:srgbClr val="4A403A"/>
                </a:solidFill>
                <a:latin typeface="Arial"/>
              </a:rPr>
              <a:t>Mỗi dãy đưa 2 lí lẽ có dẫn kiến thức đã học; mỗi lượt phát biểu tối đa 1 phút</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Tranh luận hai dãy</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Sử học khẳng định giá trị di sản → cơ sở khoa học cho bảo tồn, phát huy</a:t>
            </a:r>
          </a:p>
          <a:p>
            <a:pPr marL="411480" indent="-365760">
              <a:spcAft>
                <a:spcPts val="900"/>
              </a:spcAft>
              <a:buFont typeface="Arial"/>
              <a:buChar char="•"/>
            </a:pPr>
            <a:r>
              <a:rPr sz="2800" b="0" i="0">
                <a:solidFill>
                  <a:srgbClr val="4A403A"/>
                </a:solidFill>
                <a:latin typeface="Arial"/>
              </a:rPr>
              <a:t>Bảo tồn di sản giúp hạn chế xuống cấp, mai một và thúc đẩy kinh tế – xã hội địa phương</a:t>
            </a:r>
          </a:p>
          <a:p>
            <a:pPr marL="411480" indent="-365760">
              <a:spcAft>
                <a:spcPts val="900"/>
              </a:spcAft>
              <a:buFont typeface="Arial"/>
              <a:buChar char="•"/>
            </a:pPr>
            <a:r>
              <a:rPr sz="2800" b="0" i="0">
                <a:solidFill>
                  <a:srgbClr val="4A403A"/>
                </a:solidFill>
                <a:latin typeface="Arial"/>
              </a:rPr>
              <a:t>Lịch sử – văn hoá là tài nguyên quý báu của du lịch</a:t>
            </a:r>
          </a:p>
          <a:p>
            <a:pPr marL="411480" indent="-365760">
              <a:spcAft>
                <a:spcPts val="900"/>
              </a:spcAft>
              <a:buFont typeface="Arial"/>
              <a:buChar char="•"/>
            </a:pPr>
            <a:r>
              <a:rPr sz="2800" b="0" i="0">
                <a:solidFill>
                  <a:srgbClr val="4A403A"/>
                </a:solidFill>
                <a:latin typeface="Arial"/>
              </a:rPr>
              <a:t>Du lịch phát triển lại thúc đẩy việc bảo tồn di tích, di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1 (SGK tr.20): địa phương em có di sản văn hoá, di sản thiên nhiên nào? Đề xuất biện pháp bảo tồn, phát huy tốt hơn</a:t>
            </a:r>
          </a:p>
          <a:p>
            <a:pPr marL="411480" indent="-365760">
              <a:spcAft>
                <a:spcPts val="900"/>
              </a:spcAft>
              <a:buFont typeface="Arial"/>
              <a:buChar char="•"/>
            </a:pPr>
            <a:r>
              <a:rPr sz="2800" b="0" i="0">
                <a:solidFill>
                  <a:srgbClr val="4A403A"/>
                </a:solidFill>
                <a:latin typeface="Arial"/>
              </a:rPr>
              <a:t>Vận dụng 2: viết một đoạn văn (khoảng 200 từ) nêu quan điểm về chủ đề hội thảo du lịch di sản</a:t>
            </a:r>
          </a:p>
          <a:p>
            <a:pPr marL="411480" indent="-365760">
              <a:spcAft>
                <a:spcPts val="900"/>
              </a:spcAft>
              <a:buFont typeface="Arial"/>
              <a:buChar char="•"/>
            </a:pPr>
            <a:r>
              <a:rPr sz="2800" b="0" i="0">
                <a:solidFill>
                  <a:srgbClr val="4A403A"/>
                </a:solidFill>
                <a:latin typeface="Arial"/>
              </a:rPr>
              <a:t>Nộp bài (GV hẹn ngày) · Đọc trước Bài 4: Khái niệm văn minh, văn minh phương Đông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