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4, SGK tr.21–30. Gợi ý 3–4 tiết: T1 khái niệm văn minh + Ai Cập; T2 Ấn Độ; T3 Trung Hoa; T4 luyện tập, vận dụng (theo KH của tổ). Phần Ai Cập – Ấn Độ – Trung Hoa có thể dạy theo kĩ thuật mảnh ghép.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tr.21 (rút gọn).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tr.21 (3–4 phút). Cho HS chia sẻ hiểu biết về các nền văn minh thế giới thời cổ – trung đại, chưa chốt đáp án. 💡 Có thể chiếu video ngắn về sự kiện nếu lớp có mạng — GV tự chọn nguồn.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tr.21. Hỏi HS tự nêu ví dụ 'văn hoá' trước (lễ hội, ẩm thực…) rồi mới đối chiếu.</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tr.21–22 (Tư liệu 1 UNESCO 1982; 'Em có biết?' về ba thời kì của Ph. Ăng-ghen: mông muội, dã man, văn minh). Câu hỏi SGK: Giải thích khái niệm văn minh; phân biệt văn minh và văn hoá.</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Kiểm tra nhanh bằng thẻ Đúng/Sai.</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Đúng. Theo SGK tr.22: văn hoá xuất hiện đồng thời với sự xuất hiện của loài người, còn văn minh chỉ được con người sáng tạo trong thời kì phát triển cao của xã hội.</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D. SGK tr.21 nêu các tiêu chuẩn: nhà nước, đô thị, chữ viết, những tiến bộ về tổ chức xã hội, luân lí và kĩ thuật để cải thiện cuộc sống. 'Có nhiều lễ hội' là một biểu hiện của văn hoá, không phải tiêu chuẩn nhận diện văn minh.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Đọc bảng: Ai Cập cổ đại khoảng năm 3200 – năm 30 TCN; Lưỡng Hà cổ đại khoảng cuối thiên niên kỉ IV TCN – giữa thiên niên kỉ I TCN; Ấn Độ thời cổ – trung đại giữa thiên niên kỉ III TCN – năm 1857; Trung Hoa thời cổ – trung đại khoảng thế kỉ XXI TCN – năm 1911.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thêm: nền văn minh nào kéo dài lâu nhất? (Trung Hoa: từ thế kỉ XXI TCN đến 1911).</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Theo bảng khái quát niên đại SGK tr.22: Ai Cập cổ đại – khoảng năm 3200 đến năm 30 TCN.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Hoạt động tổ chức cho lớp 40+ HS: 3 nhóm chuyên gia (mỗi nhóm 12–16 em chia 2–3 tổ nhỏ) rồi ghép lại nhóm 3–4 em có đủ đại diện 3 nền văn minh. Báo trước tiêu chí ĐGTX: (1) nêu đúng thành tựu, (2) xếp đúng lĩnh vực, (3) nêu đúng ý nghĩa, (4) trình bày rõ cho bạn.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tr.22–24. Số liệu trích đúng SGK (138 kim tự tháp, π ≈ 3,16, hơn 3 000 năm TCN).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(SGK tr.23): nhiều thế kỉ các học giả không giải nghĩa được chữ Ai Cập cổ; đến năm 1822 nhà ngôn ngữ học người Pháp Giăng Phơ-răng-xoa Săm-pô-li-ông (1790–1832) mới tìm ra cách đọc trên cơ sở so sánh, đối chiếu các văn tự ghi trên bia đá Rô-sét-ta. Đây là ví dụ rất hay về 'sử dụng tư liệu để tìm hiểu văn minh'.</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HS: hệ số của người Ai Cập là hệ số gì? (hệ thập phân).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công trình này cho thấy điều gì về sức lao động, trí tuệ của người Ai Cập cổ đại?</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lại ở phần Ấn Độ để so sánh.</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tr.23: người Ai Cập cổ đại sử dụng số pi (π) với giá trị 3,16. (Người Ấn Độ tính được 3,1416 — SGK tr.26.)</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tr.24–26.</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tr.24–26.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Phật giáo từng hưng thịnh ở Ấn Độ rồi sao? (suy yếu, mất ảnh hưởng ở Ấn Độ nhưng được truyền bá đến nhiều quốc gia, khu vực).</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SGK tr.25: những con dấu được cho là dùng để đóng lên các kiện hàng nhằm xác nhận xuất xứ của hàng hoá.</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Kiến trúc Ấn Độ chịu ảnh hưởng của tôn giáo.</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công trình thuộc loại kiến trúc nào? (lăng mộ – nghệ thuật Hồi giáo).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Nho giáo, Đạo giáo là các học thuyết, tôn giáo của Trung Hoa — sẽ học ở mục sau.</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tr.24: hai tôn giáo có ảnh hưởng sâu rộng hàng đầu của Ấn Độ là Hin-đu giáo và Phật giáo.</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tr.26–29.</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tr.26–29.</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chữ viết được khắc trên chất liệu gì? (mai rùa, xương thú).</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Kiến trúc, điêu khắc Trung Hoa gắn kết mật thiết với nhau.</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Công trình phòng thủ quân sự — một trong các loại hình kiến trúc tiêu biểu.</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A/B/C/D.</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D. SGK tr.29: bốn phát minh lớn của người Trung Hoa gồm kĩ thuật làm giấy, kĩ thuật in, thuốc súng và la bàn. Máy hơi nước không thuộc bốn phát minh này (thuộc Cách mạng công nghiệp thời cận đại, học ở Bài 6).</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tr.30 câu 2. Theo Tư liệu 3: Trung Quốc cổ đại vượt qua thách thức từ các dân tộc du mục ở biên giới, nhiều thể chế và giá trị văn hoá vẫn tồn tại nguyên vẹn đến đầu thế kỉ XX. Ý nghĩa: thành tựu có ý nghĩa to lớn, chứng tỏ sự phát triển của nền văn minh; truyền bá đến nhiều nước (Đông Á, Tây Á, châu Âu); để lại dấu ấn trong lịch sử nhân loại, nhất là Đông Á.</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tr.30 câu 1–2. Đáp án gợi ý cho từng hàng: Ai Cập — chữ tượng hình (chữ viết), hệ thập phân/số π 3,16 (khoa học), kim tự tháp (kiến trúc), ý nghĩa: đóng góp cho khoa học, kĩ thuật của nhân loại; Ấn Độ — 10 chữ số, Hin-đu giáo/Phật giáo, kinh Vê-đa…, ý nghĩa: ảnh hưởng nhiều quốc gia khác, nhất là Đông Nam Á; Trung Hoa — chữ Hán, thơ Đường, bốn phát minh…, ý nghĩa: ảnh hưởng Đông Á, lan đến Tây Á và châu Âu. Câu 2: để HS tự bày tỏ, yêu cầu có lập luận.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image" Target="../media/image10.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1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500"/>
              </a:spcAft>
            </a:pPr>
            <a:r>
              <a:rPr sz="4300" b="1" i="0">
                <a:solidFill>
                  <a:srgbClr val="FFFFFF"/>
                </a:solidFill>
                <a:latin typeface="Arial"/>
              </a:rPr>
              <a:t>Khái niệm văn minh. Một số nền văn minh phương Đông thời cổ – trung đại</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3 – Bài 4</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Giải thích khái niệm văn minh; phân biệt văn minh với văn hoá</a:t>
            </a:r>
          </a:p>
          <a:p>
            <a:pPr marL="411480" indent="-365760">
              <a:spcAft>
                <a:spcPts val="900"/>
              </a:spcAft>
              <a:buFont typeface="Arial"/>
              <a:buChar char="•"/>
            </a:pPr>
            <a:r>
              <a:rPr sz="2800" b="0" i="0">
                <a:solidFill>
                  <a:srgbClr val="4A403A"/>
                </a:solidFill>
                <a:latin typeface="Arial"/>
              </a:rPr>
              <a:t>Biết sưu tầm và sử dụng tư liệu để tìm hiểu các nền văn minh cổ đại phương Đông</a:t>
            </a:r>
          </a:p>
          <a:p>
            <a:pPr marL="411480" indent="-365760">
              <a:spcAft>
                <a:spcPts val="900"/>
              </a:spcAft>
              <a:buFont typeface="Arial"/>
              <a:buChar char="•"/>
            </a:pPr>
            <a:r>
              <a:rPr sz="2800" b="0" i="0">
                <a:solidFill>
                  <a:srgbClr val="4A403A"/>
                </a:solidFill>
                <a:latin typeface="Arial"/>
              </a:rPr>
              <a:t>Nêu thành tựu tiêu biểu và ý nghĩa của văn minh Ai Cập, Ấn Độ, Trung Hoa</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a:t>
            </a:r>
          </a:p>
        </p:txBody>
      </p:sp>
      <p:sp>
        <p:nvSpPr>
          <p:cNvPr id="5" name="Rounded Rectangle 4"/>
          <p:cNvSpPr/>
          <p:nvPr/>
        </p:nvSpPr>
        <p:spPr>
          <a:xfrm>
            <a:off x="1463040" y="1737360"/>
            <a:ext cx="9997135" cy="4206240"/>
          </a:xfrm>
          <a:prstGeom prst="roundRect">
            <a:avLst>
              <a:gd name="adj" fmla="val 8000"/>
            </a:avLst>
          </a:prstGeom>
          <a:solidFill>
            <a:srgbClr val="FFFFFF"/>
          </a:solidFill>
          <a:ln w="5080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85800" y="1417320"/>
            <a:ext cx="1188720" cy="118872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417320"/>
            <a:ext cx="1188720" cy="1188720"/>
          </a:xfrm>
          <a:prstGeom prst="rect">
            <a:avLst/>
          </a:prstGeom>
          <a:noFill/>
        </p:spPr>
        <p:txBody>
          <a:bodyPr wrap="square" anchor="ctr">
            <a:noAutofit/>
          </a:bodyPr>
          <a:lstStyle/>
          <a:p>
            <a:pPr algn="ctr">
              <a:spcAft>
                <a:spcPts val="1800"/>
              </a:spcAft>
            </a:pPr>
            <a:r>
              <a:rPr sz="5400" b="1" i="0">
                <a:solidFill>
                  <a:srgbClr val="FFFFFF"/>
                </a:solidFill>
                <a:latin typeface="Arial"/>
              </a:rPr>
              <a:t>?</a:t>
            </a:r>
          </a:p>
        </p:txBody>
      </p:sp>
      <p:sp>
        <p:nvSpPr>
          <p:cNvPr id="8" name="TextBox 7"/>
          <p:cNvSpPr txBox="1"/>
          <p:nvPr/>
        </p:nvSpPr>
        <p:spPr>
          <a:xfrm>
            <a:off x="1920240" y="2011680"/>
            <a:ext cx="8899855" cy="3657600"/>
          </a:xfrm>
          <a:prstGeom prst="rect">
            <a:avLst/>
          </a:prstGeom>
          <a:noFill/>
        </p:spPr>
        <p:txBody>
          <a:bodyPr wrap="square" anchor="ctr">
            <a:noAutofit/>
          </a:bodyPr>
          <a:lstStyle/>
          <a:p>
            <a:pPr algn="ctr">
              <a:spcAft>
                <a:spcPts val="1100"/>
              </a:spcAft>
            </a:pPr>
            <a:r>
              <a:rPr sz="3200" b="1" i="0">
                <a:solidFill>
                  <a:srgbClr val="4A403A"/>
                </a:solidFill>
                <a:latin typeface="Arial"/>
              </a:rPr>
              <a:t>Tối 3-4-2021 ở Cai-rô (Ai Cập): 22 xác ướp của 18 pha-ra-ông và 4 nữ hoàng được rước qua trung tâm thủ đô trong 'Cuộc diễu hành vàng'. Vì sao thành tựu của một nền văn minh hơn 5 000 năm trước vẫn được nhân loại trân trọng đến ngày nay?</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Khái niệm văn minh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VĂN MINH: sự tiến bộ về vật chất và tinh thần của xã hội loài người; trạng thái phát triển cao của văn hoá, khi xã hội vượt qua trình độ của thời kì dã man</a:t>
            </a:r>
          </a:p>
          <a:p>
            <a:pPr marL="411480" indent="-365760">
              <a:spcAft>
                <a:spcPts val="900"/>
              </a:spcAft>
              <a:buFont typeface="Arial"/>
              <a:buChar char="•"/>
            </a:pPr>
            <a:r>
              <a:rPr sz="2800" b="0" i="0">
                <a:solidFill>
                  <a:srgbClr val="4A403A"/>
                </a:solidFill>
                <a:latin typeface="Arial"/>
              </a:rPr>
              <a:t>Tiêu chuẩn cơ bản nhận diện văn minh: nhà nước, đô thị, chữ viết, tiến bộ về tổ chức xã hội, luân lí và kĩ thuật cải thiện cuộc sống</a:t>
            </a:r>
          </a:p>
          <a:p>
            <a:pPr marL="411480" indent="-365760">
              <a:spcAft>
                <a:spcPts val="900"/>
              </a:spcAft>
              <a:buFont typeface="Arial"/>
              <a:buChar char="•"/>
            </a:pPr>
            <a:r>
              <a:rPr sz="2800" b="0" i="0">
                <a:solidFill>
                  <a:srgbClr val="4A403A"/>
                </a:solidFill>
                <a:latin typeface="Arial"/>
              </a:rPr>
              <a:t>VĂN HOÁ: tổng thể những giá trị vật chất và tinh thần con người sáng tạo nên; tạo ra đặc tính, bản sắc của một xã hội hay nhóm người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Phân biệt văn hoá và văn minh</a:t>
            </a:r>
          </a:p>
        </p:txBody>
      </p:sp>
      <p:sp>
        <p:nvSpPr>
          <p:cNvPr id="5" name="Rounded Rectangle 4"/>
          <p:cNvSpPr/>
          <p:nvPr/>
        </p:nvSpPr>
        <p:spPr>
          <a:xfrm>
            <a:off x="640080" y="1508760"/>
            <a:ext cx="5272887" cy="777240"/>
          </a:xfrm>
          <a:prstGeom prst="roundRect">
            <a:avLst>
              <a:gd name="adj" fmla="val 2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900"/>
              </a:spcAft>
            </a:pPr>
            <a:r>
              <a:rPr sz="2600" b="1" i="0">
                <a:solidFill>
                  <a:srgbClr val="FFFFFF"/>
                </a:solidFill>
                <a:latin typeface="Arial"/>
              </a:rPr>
              <a:t>Văn hoá</a:t>
            </a:r>
          </a:p>
        </p:txBody>
      </p:sp>
      <p:sp>
        <p:nvSpPr>
          <p:cNvPr id="6" name="Rounded Rectangle 5"/>
          <p:cNvSpPr/>
          <p:nvPr/>
        </p:nvSpPr>
        <p:spPr>
          <a:xfrm>
            <a:off x="640080" y="2423160"/>
            <a:ext cx="5272887" cy="3840480"/>
          </a:xfrm>
          <a:prstGeom prst="roundRect">
            <a:avLst>
              <a:gd name="adj" fmla="val 4000"/>
            </a:avLst>
          </a:prstGeom>
          <a:solidFill>
            <a:srgbClr val="FFFFFF"/>
          </a:solidFill>
          <a:ln w="31750">
            <a:solidFill>
              <a:srgbClr val="4A40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2514600"/>
            <a:ext cx="4998567" cy="365760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Xuất hiện đồng thời với sự xuất hiện của loài người</a:t>
            </a:r>
          </a:p>
          <a:p>
            <a:pPr marL="411480" indent="-365760">
              <a:spcAft>
                <a:spcPts val="800"/>
              </a:spcAft>
              <a:buFont typeface="Arial"/>
              <a:buChar char="•"/>
            </a:pPr>
            <a:r>
              <a:rPr sz="2500" b="0" i="0">
                <a:solidFill>
                  <a:srgbClr val="4A403A"/>
                </a:solidFill>
                <a:latin typeface="Arial"/>
              </a:rPr>
              <a:t>Tổng thể giá trị vật chất, tinh thần do con người sáng tạo</a:t>
            </a:r>
          </a:p>
          <a:p>
            <a:pPr marL="411480" indent="-365760">
              <a:spcAft>
                <a:spcPts val="800"/>
              </a:spcAft>
              <a:buFont typeface="Arial"/>
              <a:buChar char="•"/>
            </a:pPr>
            <a:r>
              <a:rPr sz="2500" b="0" i="0">
                <a:solidFill>
                  <a:srgbClr val="4A403A"/>
                </a:solidFill>
                <a:latin typeface="Arial"/>
              </a:rPr>
              <a:t>Tạo nên đặc tính, bản sắc của một xã hội, một nhóm người</a:t>
            </a:r>
          </a:p>
        </p:txBody>
      </p:sp>
      <p:sp>
        <p:nvSpPr>
          <p:cNvPr id="8" name="Rounded Rectangle 7"/>
          <p:cNvSpPr/>
          <p:nvPr/>
        </p:nvSpPr>
        <p:spPr>
          <a:xfrm>
            <a:off x="6278727" y="1508760"/>
            <a:ext cx="5272887" cy="777240"/>
          </a:xfrm>
          <a:prstGeom prst="roundRect">
            <a:avLst>
              <a:gd name="adj" fmla="val 20000"/>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900"/>
              </a:spcAft>
            </a:pPr>
            <a:r>
              <a:rPr sz="2600" b="1" i="0">
                <a:solidFill>
                  <a:srgbClr val="FFFFFF"/>
                </a:solidFill>
                <a:latin typeface="Arial"/>
              </a:rPr>
              <a:t>Văn minh</a:t>
            </a:r>
          </a:p>
        </p:txBody>
      </p:sp>
      <p:sp>
        <p:nvSpPr>
          <p:cNvPr id="9" name="Rounded Rectangle 8"/>
          <p:cNvSpPr/>
          <p:nvPr/>
        </p:nvSpPr>
        <p:spPr>
          <a:xfrm>
            <a:off x="6278727" y="2423160"/>
            <a:ext cx="5272887" cy="3840480"/>
          </a:xfrm>
          <a:prstGeom prst="roundRect">
            <a:avLst>
              <a:gd name="adj" fmla="val 4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15887" y="2514600"/>
            <a:ext cx="4998567" cy="365760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Chỉ có trong thời kì phát triển cao của xã hội</a:t>
            </a:r>
          </a:p>
          <a:p>
            <a:pPr marL="411480" indent="-365760">
              <a:spcAft>
                <a:spcPts val="900"/>
              </a:spcAft>
              <a:buFont typeface="Arial"/>
              <a:buChar char="•"/>
            </a:pPr>
            <a:r>
              <a:rPr sz="2800" b="0" i="0">
                <a:solidFill>
                  <a:srgbClr val="4A403A"/>
                </a:solidFill>
                <a:latin typeface="Arial"/>
              </a:rPr>
              <a:t>Là trạng thái phát triển cao của văn hoá</a:t>
            </a:r>
          </a:p>
          <a:p>
            <a:pPr marL="411480" indent="-365760">
              <a:spcAft>
                <a:spcPts val="900"/>
              </a:spcAft>
              <a:buFont typeface="Arial"/>
              <a:buChar char="•"/>
            </a:pPr>
            <a:r>
              <a:rPr sz="2800" b="0" i="0">
                <a:solidFill>
                  <a:srgbClr val="4A403A"/>
                </a:solidFill>
                <a:latin typeface="Arial"/>
              </a:rPr>
              <a:t>Có tiêu chuẩn: nhà nước, đô thị, chữ viết…</a:t>
            </a:r>
          </a:p>
        </p:txBody>
      </p:sp>
      <p:sp>
        <p:nvSpPr>
          <p:cNvPr id="11" name="TextBox 10"/>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Đúng hay sai? 'Văn hoá xuất hiện đồng thời với loài người, còn văn minh chỉ được con người sáng tạo trong thời kì phát triển cao của xã hội.'</a:t>
            </a:r>
          </a:p>
        </p:txBody>
      </p:sp>
      <p:sp>
        <p:nvSpPr>
          <p:cNvPr id="6" name="Rounded Rectangle 5"/>
          <p:cNvSpPr/>
          <p:nvPr/>
        </p:nvSpPr>
        <p:spPr>
          <a:xfrm>
            <a:off x="640080" y="3342132"/>
            <a:ext cx="10911535" cy="1188720"/>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525012"/>
            <a:ext cx="822960" cy="82296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525012"/>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A</a:t>
            </a:r>
          </a:p>
        </p:txBody>
      </p:sp>
      <p:sp>
        <p:nvSpPr>
          <p:cNvPr id="9" name="TextBox 8"/>
          <p:cNvSpPr txBox="1"/>
          <p:nvPr/>
        </p:nvSpPr>
        <p:spPr>
          <a:xfrm>
            <a:off x="1874520" y="3360420"/>
            <a:ext cx="9265615" cy="1152144"/>
          </a:xfrm>
          <a:prstGeom prst="rect">
            <a:avLst/>
          </a:prstGeom>
          <a:noFill/>
        </p:spPr>
        <p:txBody>
          <a:bodyPr wrap="square" anchor="ctr">
            <a:noAutofit/>
          </a:bodyPr>
          <a:lstStyle/>
          <a:p>
            <a:pPr>
              <a:spcAft>
                <a:spcPts val="900"/>
              </a:spcAft>
            </a:pPr>
            <a:r>
              <a:rPr sz="2800" b="0" i="0">
                <a:solidFill>
                  <a:srgbClr val="4A403A"/>
                </a:solidFill>
                <a:latin typeface="Arial"/>
              </a:rPr>
              <a:t>Đúng</a:t>
            </a:r>
          </a:p>
        </p:txBody>
      </p:sp>
      <p:sp>
        <p:nvSpPr>
          <p:cNvPr id="10" name="Rounded Rectangle 9"/>
          <p:cNvSpPr/>
          <p:nvPr/>
        </p:nvSpPr>
        <p:spPr>
          <a:xfrm>
            <a:off x="640080" y="4658868"/>
            <a:ext cx="10911535" cy="1188720"/>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841748"/>
            <a:ext cx="822960" cy="82296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841748"/>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B</a:t>
            </a:r>
          </a:p>
        </p:txBody>
      </p:sp>
      <p:sp>
        <p:nvSpPr>
          <p:cNvPr id="13" name="TextBox 12"/>
          <p:cNvSpPr txBox="1"/>
          <p:nvPr/>
        </p:nvSpPr>
        <p:spPr>
          <a:xfrm>
            <a:off x="1874520" y="4677155"/>
            <a:ext cx="9265615" cy="1152144"/>
          </a:xfrm>
          <a:prstGeom prst="rect">
            <a:avLst/>
          </a:prstGeom>
          <a:noFill/>
        </p:spPr>
        <p:txBody>
          <a:bodyPr wrap="square" anchor="ctr">
            <a:noAutofit/>
          </a:bodyPr>
          <a:lstStyle/>
          <a:p>
            <a:pPr>
              <a:spcAft>
                <a:spcPts val="900"/>
              </a:spcAft>
            </a:pPr>
            <a:r>
              <a:rPr sz="2800" b="0" i="0">
                <a:solidFill>
                  <a:srgbClr val="4A403A"/>
                </a:solidFill>
                <a:latin typeface="Arial"/>
              </a:rPr>
              <a:t>Sai</a:t>
            </a:r>
          </a:p>
        </p:txBody>
      </p:sp>
      <p:sp>
        <p:nvSpPr>
          <p:cNvPr id="14" name="TextBox 1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Đúng hay sai? 'Văn hoá xuất hiện đồng thời với loài người, còn văn minh chỉ được con người sáng tạo trong thời kì phát triển cao của xã hội.'</a:t>
            </a:r>
          </a:p>
        </p:txBody>
      </p:sp>
      <p:sp>
        <p:nvSpPr>
          <p:cNvPr id="6" name="Rounded Rectangle 5"/>
          <p:cNvSpPr/>
          <p:nvPr/>
        </p:nvSpPr>
        <p:spPr>
          <a:xfrm>
            <a:off x="640080" y="2427732"/>
            <a:ext cx="10911535" cy="1188720"/>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610612"/>
            <a:ext cx="822960" cy="822960"/>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610612"/>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A</a:t>
            </a:r>
          </a:p>
        </p:txBody>
      </p:sp>
      <p:sp>
        <p:nvSpPr>
          <p:cNvPr id="9" name="TextBox 8"/>
          <p:cNvSpPr txBox="1"/>
          <p:nvPr/>
        </p:nvSpPr>
        <p:spPr>
          <a:xfrm>
            <a:off x="1874520" y="2446020"/>
            <a:ext cx="9265615" cy="1152144"/>
          </a:xfrm>
          <a:prstGeom prst="rect">
            <a:avLst/>
          </a:prstGeom>
          <a:noFill/>
        </p:spPr>
        <p:txBody>
          <a:bodyPr wrap="square" anchor="ctr">
            <a:noAutofit/>
          </a:bodyPr>
          <a:lstStyle/>
          <a:p>
            <a:pPr>
              <a:spcAft>
                <a:spcPts val="700"/>
              </a:spcAft>
            </a:pPr>
            <a:r>
              <a:rPr sz="2200" b="1" i="0">
                <a:solidFill>
                  <a:srgbClr val="FFFFFF"/>
                </a:solidFill>
                <a:latin typeface="Arial"/>
              </a:rPr>
              <a:t>Đúng</a:t>
            </a:r>
          </a:p>
        </p:txBody>
      </p:sp>
      <p:sp>
        <p:nvSpPr>
          <p:cNvPr id="10" name="Rounded Rectangle 9"/>
          <p:cNvSpPr/>
          <p:nvPr/>
        </p:nvSpPr>
        <p:spPr>
          <a:xfrm>
            <a:off x="640080" y="3744468"/>
            <a:ext cx="10911535" cy="1188720"/>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927348"/>
            <a:ext cx="822960" cy="822960"/>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927348"/>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B</a:t>
            </a:r>
          </a:p>
        </p:txBody>
      </p:sp>
      <p:sp>
        <p:nvSpPr>
          <p:cNvPr id="13" name="TextBox 12"/>
          <p:cNvSpPr txBox="1"/>
          <p:nvPr/>
        </p:nvSpPr>
        <p:spPr>
          <a:xfrm>
            <a:off x="1874520" y="3762755"/>
            <a:ext cx="9265615" cy="1152144"/>
          </a:xfrm>
          <a:prstGeom prst="rect">
            <a:avLst/>
          </a:prstGeom>
          <a:noFill/>
        </p:spPr>
        <p:txBody>
          <a:bodyPr wrap="square" anchor="ctr">
            <a:noAutofit/>
          </a:bodyPr>
          <a:lstStyle/>
          <a:p>
            <a:pPr>
              <a:spcAft>
                <a:spcPts val="700"/>
              </a:spcAft>
            </a:pPr>
            <a:r>
              <a:rPr sz="2200" b="0" i="0">
                <a:solidFill>
                  <a:srgbClr val="4B5563"/>
                </a:solidFill>
                <a:latin typeface="Arial"/>
              </a:rPr>
              <a:t>Sai</a:t>
            </a:r>
          </a:p>
        </p:txBody>
      </p:sp>
      <p:sp>
        <p:nvSpPr>
          <p:cNvPr id="14" name="Rounded Rectangle 13"/>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Đúng. Theo SGK tr.22: văn hoá xuất hiện đồng thời với sự xuất hiện của loài người, còn văn minh chỉ được con người sáng tạo trong thời kì phát triển cao của xã hội.</a:t>
            </a:r>
          </a:p>
        </p:txBody>
      </p:sp>
      <p:sp>
        <p:nvSpPr>
          <p:cNvPr id="16" name="TextBox 15"/>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Đâu KHÔNG phải là một trong các tiêu chuẩn cơ bản để nhận diện một nền văn minh (theo SGK)?</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Nhà nước</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Đô thị</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Chữ viết</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Có nhiều lễ hội</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D</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Đâu KHÔNG phải là một trong các tiêu chuẩn cơ bản để nhận diện một nền văn minh (theo SGK)?</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Nhà nước</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Đô thị</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Chữ viết</a:t>
            </a:r>
          </a:p>
        </p:txBody>
      </p:sp>
      <p:sp>
        <p:nvSpPr>
          <p:cNvPr id="18" name="Rounded Rectangle 17"/>
          <p:cNvSpPr/>
          <p:nvPr/>
        </p:nvSpPr>
        <p:spPr>
          <a:xfrm>
            <a:off x="640080" y="4450842"/>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Có nhiều lễ hội</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tr.21 nêu các tiêu chuẩn: nhà nước, đô thị, chữ viết, những tiến bộ về tổ chức xã hội, luân lí và kĩ thuật để cải thiện cuộc sống. 'Có nhiều lễ hội' là một biểu hiện của văn hoá, không phải tiêu chuẩn nhận diện văn minh.</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Các nền văn minh phương Đông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Những nền văn minh đầu tiên hình thành từ khoảng cuối thiên niên kỉ IV TCN ở Đông Bắc châu Phi và Tây Á</a:t>
            </a:r>
          </a:p>
          <a:p>
            <a:pPr marL="411480" indent="-365760">
              <a:spcAft>
                <a:spcPts val="900"/>
              </a:spcAft>
              <a:buFont typeface="Arial"/>
              <a:buChar char="•"/>
            </a:pPr>
            <a:r>
              <a:rPr sz="2800" b="0" i="0">
                <a:solidFill>
                  <a:srgbClr val="4A403A"/>
                </a:solidFill>
                <a:latin typeface="Arial"/>
              </a:rPr>
              <a:t>Thời cổ đại, phương Đông có 4 trung tâm văn minh lớn: Ai Cập, Lưỡng Hà, Ấn Độ, Trung Hoa</a:t>
            </a:r>
          </a:p>
          <a:p>
            <a:pPr marL="411480" indent="-365760">
              <a:spcAft>
                <a:spcPts val="900"/>
              </a:spcAft>
              <a:buFont typeface="Arial"/>
              <a:buChar char="•"/>
            </a:pPr>
            <a:r>
              <a:rPr sz="2800" b="0" i="0">
                <a:solidFill>
                  <a:srgbClr val="4A403A"/>
                </a:solidFill>
                <a:latin typeface="Arial"/>
              </a:rPr>
              <a:t>Thời trung đại: văn minh Ấn Độ và Trung Hoa tiếp tục phát triển; Đông Bắc Phi và Tây Á chịu ảnh hưởng của văn minh A-rập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Bảng niên đại một số nền văn minh phương Đông</a:t>
            </a:r>
          </a:p>
        </p:txBody>
      </p:sp>
      <p:sp>
        <p:nvSpPr>
          <p:cNvPr id="5" name="Rectangle 4"/>
          <p:cNvSpPr/>
          <p:nvPr/>
        </p:nvSpPr>
        <p:spPr>
          <a:xfrm>
            <a:off x="859536" y="1665546"/>
            <a:ext cx="10472623" cy="3755506"/>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nien.jpg"/>
          <p:cNvPicPr>
            <a:picLocks noChangeAspect="1"/>
          </p:cNvPicPr>
          <p:nvPr/>
        </p:nvPicPr>
        <p:blipFill>
          <a:blip r:embed="rId3"/>
          <a:stretch>
            <a:fillRect/>
          </a:stretch>
        </p:blipFill>
        <p:spPr>
          <a:xfrm>
            <a:off x="914400" y="1720410"/>
            <a:ext cx="10362895" cy="3645778"/>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SGK tr.22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Nền văn minh nào tồn tại từ khoảng năm 3200 đến năm 30 TCN (theo bảng niên đại SGK)?</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Ai Cập cổ đại</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Lưỡng Hà cổ đại</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Ấn Độ thời cổ – trung đại</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Trung Hoa thời cổ – trung đại</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Nền văn minh nào tồn tại từ khoảng năm 3200 đến năm 30 TCN (theo bảng niên đại SGK)?</a:t>
            </a:r>
          </a:p>
        </p:txBody>
      </p:sp>
      <p:sp>
        <p:nvSpPr>
          <p:cNvPr id="6" name="Rounded Rectangle 5"/>
          <p:cNvSpPr/>
          <p:nvPr/>
        </p:nvSpPr>
        <p:spPr>
          <a:xfrm>
            <a:off x="640080" y="2331720"/>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Ai Cập cổ đại</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Lưỡng Hà cổ đại</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Ấn Độ thời cổ – trung đại</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Trung Hoa thời cổ – trung đại</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Theo bảng khái quát niên đại SGK tr.22: Ai Cập cổ đại – khoảng năm 3200 đến năm 30 TCN.</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Cách học bài này: kĩ thuật mảnh ghép</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VÒNG 1 – nhóm chuyên gia: mỗi nhóm nghiên cứu 1 nền văn minh (Ai Cập / Ấn Độ / Trung Hoa)</a:t>
            </a:r>
          </a:p>
          <a:p>
            <a:pPr marL="411480" indent="-365760">
              <a:spcAft>
                <a:spcPts val="900"/>
              </a:spcAft>
              <a:buFont typeface="Arial"/>
              <a:buChar char="•"/>
            </a:pPr>
            <a:r>
              <a:rPr sz="2800" b="0" i="0">
                <a:solidFill>
                  <a:srgbClr val="4A403A"/>
                </a:solidFill>
                <a:latin typeface="Arial"/>
              </a:rPr>
              <a:t>Ghi vào bảng: thành tựu tiêu biểu – thuộc lĩnh vực nào – ý nghĩa (bảng Luyện tập SGK tr.30)</a:t>
            </a:r>
          </a:p>
          <a:p>
            <a:pPr marL="411480" indent="-365760">
              <a:spcAft>
                <a:spcPts val="900"/>
              </a:spcAft>
              <a:buFont typeface="Arial"/>
              <a:buChar char="•"/>
            </a:pPr>
            <a:r>
              <a:rPr sz="2800" b="0" i="0">
                <a:solidFill>
                  <a:srgbClr val="4A403A"/>
                </a:solidFill>
                <a:latin typeface="Arial"/>
              </a:rPr>
              <a:t>VÒNG 2 – nhóm mảnh ghép: mỗi bạn đại diện 1 nền văn minh, trình bày cho các bạn khác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Văn minh Ai Cập cổ đại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Hình thành gắn liền với sông Nin ở Đông Bắc châu Phi</a:t>
            </a:r>
          </a:p>
          <a:p>
            <a:pPr marL="411480" indent="-365760">
              <a:spcAft>
                <a:spcPts val="800"/>
              </a:spcAft>
              <a:buFont typeface="Arial"/>
              <a:buChar char="•"/>
            </a:pPr>
            <a:r>
              <a:rPr sz="2500" b="0" i="0">
                <a:solidFill>
                  <a:srgbClr val="4A403A"/>
                </a:solidFill>
                <a:latin typeface="Arial"/>
              </a:rPr>
              <a:t>CHỮ VIẾT: một trong những hệ thống chữ viết cổ nhất (chữ tượng hình, khoảng hơn 3 000 năm TCN) → người Phê-ni-xi sáng tạo bảng chữ cái, nguồn gốc các bảng chữ cái ngày nay</a:t>
            </a:r>
          </a:p>
          <a:p>
            <a:pPr marL="411480" indent="-365760">
              <a:spcAft>
                <a:spcPts val="800"/>
              </a:spcAft>
              <a:buFont typeface="Arial"/>
              <a:buChar char="•"/>
            </a:pPr>
            <a:r>
              <a:rPr sz="2500" b="0" i="0">
                <a:solidFill>
                  <a:srgbClr val="4A403A"/>
                </a:solidFill>
                <a:latin typeface="Arial"/>
              </a:rPr>
              <a:t>KHOA HỌC – KĨ THUẬT: hệ thập phân, cộng trừ, tính diện tích; số pi ≈ 3,16; làm lịch theo chu kì Mặt Trời; hiểu biết về cơ thể, giải phẫu, kĩ thuật ướp xác</a:t>
            </a:r>
          </a:p>
          <a:p>
            <a:pPr marL="411480" indent="-365760">
              <a:spcAft>
                <a:spcPts val="800"/>
              </a:spcAft>
              <a:buFont typeface="Arial"/>
              <a:buChar char="•"/>
            </a:pPr>
            <a:r>
              <a:rPr sz="2500" b="0" i="0">
                <a:solidFill>
                  <a:srgbClr val="4A403A"/>
                </a:solidFill>
                <a:latin typeface="Arial"/>
              </a:rPr>
              <a:t>KIẾN TRÚC – ĐIÊU KHẮC: cung điện, đền thờ, kim tự tháp (đã phát hiện 138 kim tự tháp); tượng Nhân sư; nắp quan tài vàng Tu-tan-kha-mun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Bia đá Rô-sét-ta (196 TCN)</a:t>
            </a:r>
          </a:p>
        </p:txBody>
      </p:sp>
      <p:sp>
        <p:nvSpPr>
          <p:cNvPr id="5" name="Rectangle 4"/>
          <p:cNvSpPr/>
          <p:nvPr/>
        </p:nvSpPr>
        <p:spPr>
          <a:xfrm>
            <a:off x="4686804" y="1408176"/>
            <a:ext cx="2818085"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1.jpg"/>
          <p:cNvPicPr>
            <a:picLocks noChangeAspect="1"/>
          </p:cNvPicPr>
          <p:nvPr/>
        </p:nvPicPr>
        <p:blipFill>
          <a:blip r:embed="rId3"/>
          <a:stretch>
            <a:fillRect/>
          </a:stretch>
        </p:blipFill>
        <p:spPr>
          <a:xfrm>
            <a:off x="4741668" y="1463040"/>
            <a:ext cx="270835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4A403A"/>
                </a:solidFill>
                <a:latin typeface="Arial"/>
              </a:rPr>
              <a:t>Hình 1 – SGK tr.23. Năm 1822, Săm-pô-li-ông đọc được chữ Ai Cập cổ nhờ so sánh, đối chiếu các văn tự trên bia này</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Bảng chữ số của người Ai Cập cổ đại</a:t>
            </a:r>
          </a:p>
        </p:txBody>
      </p:sp>
      <p:sp>
        <p:nvSpPr>
          <p:cNvPr id="5" name="Rectangle 4"/>
          <p:cNvSpPr/>
          <p:nvPr/>
        </p:nvSpPr>
        <p:spPr>
          <a:xfrm>
            <a:off x="3553968" y="1408176"/>
            <a:ext cx="508375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2.jpg"/>
          <p:cNvPicPr>
            <a:picLocks noChangeAspect="1"/>
          </p:cNvPicPr>
          <p:nvPr/>
        </p:nvPicPr>
        <p:blipFill>
          <a:blip r:embed="rId3"/>
          <a:stretch>
            <a:fillRect/>
          </a:stretch>
        </p:blipFill>
        <p:spPr>
          <a:xfrm>
            <a:off x="3608832" y="1463040"/>
            <a:ext cx="497402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2 – SGK tr.23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Kim tự tháp và tượng Nhân sư ở Ghi-da</a:t>
            </a:r>
          </a:p>
        </p:txBody>
      </p:sp>
      <p:sp>
        <p:nvSpPr>
          <p:cNvPr id="5" name="Rectangle 4"/>
          <p:cNvSpPr/>
          <p:nvPr/>
        </p:nvSpPr>
        <p:spPr>
          <a:xfrm>
            <a:off x="2566467" y="1408176"/>
            <a:ext cx="7058760"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3.jpg"/>
          <p:cNvPicPr>
            <a:picLocks noChangeAspect="1"/>
          </p:cNvPicPr>
          <p:nvPr/>
        </p:nvPicPr>
        <p:blipFill>
          <a:blip r:embed="rId3"/>
          <a:stretch>
            <a:fillRect/>
          </a:stretch>
        </p:blipFill>
        <p:spPr>
          <a:xfrm>
            <a:off x="2621331" y="1463040"/>
            <a:ext cx="694903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3 – SGK tr.24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Người Ai Cập cổ đại đã sử dụng số pi (π) với giá trị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3,14</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3,16</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3,1416</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Người Ai Cập cổ đại đã sử dụng số pi (π) với giá trị nào?</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3,14</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3,16</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3,1416</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SGK tr.23: người Ai Cập cổ đại sử dụng số pi (π) với giá trị 3,16. (Người Ấn Độ tính được 3,1416 — SGK tr.26.)</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Văn minh Ấn Độ thời cổ – trung đại (1)</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TƯ TƯỞNG, TÔN GIÁO: quê hương của nhiều tư tưởng, tôn giáo lớn; hai tôn giáo ảnh hưởng sâu rộng hàng đầu là Hin-đu giáo và Phật giáo</a:t>
            </a:r>
          </a:p>
          <a:p>
            <a:pPr marL="411480" indent="-365760">
              <a:spcAft>
                <a:spcPts val="900"/>
              </a:spcAft>
              <a:buFont typeface="Arial"/>
              <a:buChar char="•"/>
            </a:pPr>
            <a:r>
              <a:rPr sz="2800" b="0" i="0">
                <a:solidFill>
                  <a:srgbClr val="4A403A"/>
                </a:solidFill>
                <a:latin typeface="Arial"/>
              </a:rPr>
              <a:t>CHỮ VIẾT: chữ viết cổ nhất ở nền văn minh sông Ấn; sau có chữ Kha-rốt-thi, Bra-mi; cải biên ghi tiếng San-xcrít; truyền sang Đông Nam Á</a:t>
            </a:r>
          </a:p>
          <a:p>
            <a:pPr marL="411480" indent="-365760">
              <a:spcAft>
                <a:spcPts val="900"/>
              </a:spcAft>
              <a:buFont typeface="Arial"/>
              <a:buChar char="•"/>
            </a:pPr>
            <a:r>
              <a:rPr sz="2800" b="0" i="0">
                <a:solidFill>
                  <a:srgbClr val="4A403A"/>
                </a:solidFill>
                <a:latin typeface="Arial"/>
              </a:rPr>
              <a:t>VĂN HỌC: kinh Vê-đa, sử thi Ma-ha-bha-ra-ta, Ra-ma-y-a-na, kịch Sơ-kun-tơ-la của Ca-li-đa-sa</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Văn minh Ấn Độ thời cổ – trung đại (2)</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KIẾN TRÚC: cột đá, chùa, tháp Phật giáo; đền thờ, lăng mộ; ảnh hưởng đến Đông Nam Á</a:t>
            </a:r>
          </a:p>
          <a:p>
            <a:pPr marL="411480" indent="-365760">
              <a:spcAft>
                <a:spcPts val="900"/>
              </a:spcAft>
              <a:buFont typeface="Arial"/>
              <a:buChar char="•"/>
            </a:pPr>
            <a:r>
              <a:rPr sz="2800" b="0" i="0">
                <a:solidFill>
                  <a:srgbClr val="4A403A"/>
                </a:solidFill>
                <a:latin typeface="Arial"/>
              </a:rPr>
              <a:t>KHOA HỌC: sáng tạo 10 chữ số; tính π = 3,1416; thiên văn, lịch; thuyết nguyên tử; luyện kim; y – dược học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Đền Ma-ha-bô-đi ở Bi-ha</a:t>
            </a:r>
          </a:p>
        </p:txBody>
      </p:sp>
      <p:sp>
        <p:nvSpPr>
          <p:cNvPr id="5" name="Rectangle 4"/>
          <p:cNvSpPr/>
          <p:nvPr/>
        </p:nvSpPr>
        <p:spPr>
          <a:xfrm>
            <a:off x="2749769" y="1408176"/>
            <a:ext cx="6692156"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5.jpg"/>
          <p:cNvPicPr>
            <a:picLocks noChangeAspect="1"/>
          </p:cNvPicPr>
          <p:nvPr/>
        </p:nvPicPr>
        <p:blipFill>
          <a:blip r:embed="rId3"/>
          <a:stretch>
            <a:fillRect/>
          </a:stretch>
        </p:blipFill>
        <p:spPr>
          <a:xfrm>
            <a:off x="2804633" y="1463040"/>
            <a:ext cx="658242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4A403A"/>
                </a:solidFill>
                <a:latin typeface="Arial"/>
              </a:rPr>
              <a:t>Hình 5 – SGK tr.25 · Phật giáo hình thành từ giữa thiên niên kỉ I TCN, hưng thịnh đến thế kỉ VII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Con dấu sông Ấn</a:t>
            </a:r>
          </a:p>
        </p:txBody>
      </p:sp>
      <p:sp>
        <p:nvSpPr>
          <p:cNvPr id="5" name="Rectangle 4"/>
          <p:cNvSpPr/>
          <p:nvPr/>
        </p:nvSpPr>
        <p:spPr>
          <a:xfrm>
            <a:off x="3616287" y="1408176"/>
            <a:ext cx="4959120"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6.jpg"/>
          <p:cNvPicPr>
            <a:picLocks noChangeAspect="1"/>
          </p:cNvPicPr>
          <p:nvPr/>
        </p:nvPicPr>
        <p:blipFill>
          <a:blip r:embed="rId3"/>
          <a:stretch>
            <a:fillRect/>
          </a:stretch>
        </p:blipFill>
        <p:spPr>
          <a:xfrm>
            <a:off x="3671151" y="1463040"/>
            <a:ext cx="484939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600"/>
              </a:spcAft>
            </a:pPr>
            <a:r>
              <a:rPr sz="1800" b="0" i="1">
                <a:solidFill>
                  <a:srgbClr val="4A403A"/>
                </a:solidFill>
                <a:latin typeface="Arial"/>
              </a:rPr>
              <a:t>Hình 6 – SGK tr.25 · Từ năm 1921 đã phát hiện hơn 3 000 con dấu có khắc kí tự và hình vẽ</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Chùa hang A-gian-ta</a:t>
            </a:r>
          </a:p>
        </p:txBody>
      </p:sp>
      <p:sp>
        <p:nvSpPr>
          <p:cNvPr id="5" name="Rectangle 4"/>
          <p:cNvSpPr/>
          <p:nvPr/>
        </p:nvSpPr>
        <p:spPr>
          <a:xfrm>
            <a:off x="2952801" y="1408176"/>
            <a:ext cx="6286091"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7.jpg"/>
          <p:cNvPicPr>
            <a:picLocks noChangeAspect="1"/>
          </p:cNvPicPr>
          <p:nvPr/>
        </p:nvPicPr>
        <p:blipFill>
          <a:blip r:embed="rId3"/>
          <a:stretch>
            <a:fillRect/>
          </a:stretch>
        </p:blipFill>
        <p:spPr>
          <a:xfrm>
            <a:off x="3007665" y="1463040"/>
            <a:ext cx="617636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7 – SGK tr.26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Lăng Ta-giơ Ma-han ở A-gra</a:t>
            </a:r>
          </a:p>
        </p:txBody>
      </p:sp>
      <p:sp>
        <p:nvSpPr>
          <p:cNvPr id="5" name="Rectangle 4"/>
          <p:cNvSpPr/>
          <p:nvPr/>
        </p:nvSpPr>
        <p:spPr>
          <a:xfrm>
            <a:off x="2684349" y="1408176"/>
            <a:ext cx="6822996"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8.jpg"/>
          <p:cNvPicPr>
            <a:picLocks noChangeAspect="1"/>
          </p:cNvPicPr>
          <p:nvPr/>
        </p:nvPicPr>
        <p:blipFill>
          <a:blip r:embed="rId3"/>
          <a:stretch>
            <a:fillRect/>
          </a:stretch>
        </p:blipFill>
        <p:spPr>
          <a:xfrm>
            <a:off x="2739213" y="1463040"/>
            <a:ext cx="671326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8 – SGK tr.26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Hai tôn giáo có ảnh hưởng sâu rộng hàng đầu của Ấn Độ là gì?</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Hin-đu giáo và Phật giáo</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Nho giáo và Đạo giáo</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Hồi giáo và Thiên Chúa giáo</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Hai tôn giáo có ảnh hưởng sâu rộng hàng đầu của Ấn Độ là gì?</a:t>
            </a:r>
          </a:p>
        </p:txBody>
      </p:sp>
      <p:sp>
        <p:nvSpPr>
          <p:cNvPr id="6" name="Rounded Rectangle 5"/>
          <p:cNvSpPr/>
          <p:nvPr/>
        </p:nvSpPr>
        <p:spPr>
          <a:xfrm>
            <a:off x="640080" y="2331720"/>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Hin-đu giáo và Phật giáo</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Nho giáo và Đạo giáo</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Hồi giáo và Thiên Chúa giáo</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SGK tr.24: hai tôn giáo có ảnh hưởng sâu rộng hàng đầu của Ấn Độ là Hin-đu giáo và Phật giáo.</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Văn minh Trung Hoa thời cổ – trung đại (1)</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TƯ TƯỞNG, TÔN GIÁO: Nho giáo, Đạo giáo, Mặc gia, Pháp gia, thuyết Âm Dương, Bát quái, Ngũ hành; Phật giáo du nhập từ những thế kỉ đầu Công nguyên</a:t>
            </a:r>
          </a:p>
          <a:p>
            <a:pPr marL="411480" indent="-365760">
              <a:spcAft>
                <a:spcPts val="900"/>
              </a:spcAft>
              <a:buFont typeface="Arial"/>
              <a:buChar char="•"/>
            </a:pPr>
            <a:r>
              <a:rPr sz="2800" b="0" i="0">
                <a:solidFill>
                  <a:srgbClr val="4A403A"/>
                </a:solidFill>
                <a:latin typeface="Arial"/>
              </a:rPr>
              <a:t>CHỮ VIẾT: chữ giáp cốt, kim văn → chữ Hán; nâng thành nghệ thuật thư pháp; truyền sang Nhật Bản, Triều Tiên, Việt Nam</a:t>
            </a:r>
          </a:p>
          <a:p>
            <a:pPr marL="411480" indent="-365760">
              <a:spcAft>
                <a:spcPts val="900"/>
              </a:spcAft>
              <a:buFont typeface="Arial"/>
              <a:buChar char="•"/>
            </a:pPr>
            <a:r>
              <a:rPr sz="2800" b="0" i="0">
                <a:solidFill>
                  <a:srgbClr val="4A403A"/>
                </a:solidFill>
                <a:latin typeface="Arial"/>
              </a:rPr>
              <a:t>VĂN HỌC: thơ Đường (Lý Bạch, Đỗ Phủ, Bạch Cư Dị); tiểu thuyết chương hồi Minh – Thanh (Tam quốc diễn nghĩa, Thuỷ hử, Tây du kí, Hồng lâu mộng)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Văn minh Trung Hoa thời cổ – trung đại (2)</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KIẾN TRÚC: Vạn Lý Trường Thành, Tử Cấm Thành, Di Hoà Viên, Thập Tam Lăng; tượng binh sĩ đất nung lăng Tần Thuỷ Hoàng</a:t>
            </a:r>
          </a:p>
          <a:p>
            <a:pPr marL="411480" indent="-365760">
              <a:spcAft>
                <a:spcPts val="900"/>
              </a:spcAft>
              <a:buFont typeface="Arial"/>
              <a:buChar char="•"/>
            </a:pPr>
            <a:r>
              <a:rPr sz="2800" b="0" i="0">
                <a:solidFill>
                  <a:srgbClr val="4A403A"/>
                </a:solidFill>
                <a:latin typeface="Arial"/>
              </a:rPr>
              <a:t>KHOA HỌC – KĨ THUẬT: tính số pi chính xác 7 chữ số thập phân; ghi chép nhật thực, nguyệt thực; y – dược (Hoa Đà, Trương Trọng Cảnh); sử học (Xuân Thu, Sử kí); BỐN PHÁT MINH: giấy, in, thuốc súng, la bàn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Chữ giáp cốt – nguồn gốc chữ Hán</a:t>
            </a:r>
          </a:p>
        </p:txBody>
      </p:sp>
      <p:sp>
        <p:nvSpPr>
          <p:cNvPr id="5" name="Rectangle 4"/>
          <p:cNvSpPr/>
          <p:nvPr/>
        </p:nvSpPr>
        <p:spPr>
          <a:xfrm>
            <a:off x="3341466" y="1408176"/>
            <a:ext cx="550876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9.jpg"/>
          <p:cNvPicPr>
            <a:picLocks noChangeAspect="1"/>
          </p:cNvPicPr>
          <p:nvPr/>
        </p:nvPicPr>
        <p:blipFill>
          <a:blip r:embed="rId3"/>
          <a:stretch>
            <a:fillRect/>
          </a:stretch>
        </p:blipFill>
        <p:spPr>
          <a:xfrm>
            <a:off x="3396330" y="1463040"/>
            <a:ext cx="539903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9 – SGK tr.27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Đội quân đất nung lăng Tần Thuỷ Hoàng</a:t>
            </a:r>
          </a:p>
        </p:txBody>
      </p:sp>
      <p:sp>
        <p:nvSpPr>
          <p:cNvPr id="5" name="Rectangle 4"/>
          <p:cNvSpPr/>
          <p:nvPr/>
        </p:nvSpPr>
        <p:spPr>
          <a:xfrm>
            <a:off x="3395012" y="1408176"/>
            <a:ext cx="5401669"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10.jpg"/>
          <p:cNvPicPr>
            <a:picLocks noChangeAspect="1"/>
          </p:cNvPicPr>
          <p:nvPr/>
        </p:nvPicPr>
        <p:blipFill>
          <a:blip r:embed="rId3"/>
          <a:stretch>
            <a:fillRect/>
          </a:stretch>
        </p:blipFill>
        <p:spPr>
          <a:xfrm>
            <a:off x="3449876" y="1463040"/>
            <a:ext cx="529194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10 – SGK tr.28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Vạn Lý Trường Thành</a:t>
            </a:r>
          </a:p>
        </p:txBody>
      </p:sp>
      <p:sp>
        <p:nvSpPr>
          <p:cNvPr id="5" name="Rectangle 4"/>
          <p:cNvSpPr/>
          <p:nvPr/>
        </p:nvSpPr>
        <p:spPr>
          <a:xfrm>
            <a:off x="1873248" y="1408176"/>
            <a:ext cx="844519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4_h11.jpg"/>
          <p:cNvPicPr>
            <a:picLocks noChangeAspect="1"/>
          </p:cNvPicPr>
          <p:nvPr/>
        </p:nvPicPr>
        <p:blipFill>
          <a:blip r:embed="rId3"/>
          <a:stretch>
            <a:fillRect/>
          </a:stretch>
        </p:blipFill>
        <p:spPr>
          <a:xfrm>
            <a:off x="1928112" y="1463040"/>
            <a:ext cx="833546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11 – SGK tr.28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Bốn phát minh lớn về kĩ thuật của người Trung Hoa cổ – trung đại là gì? Đâu KHÔNG nằm trong bốn phát minh đó?</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Kĩ thuật làm giấy</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Kĩ thuật in</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La bàn</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Máy hơi nước</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D</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Bốn phát minh lớn về kĩ thuật của người Trung Hoa cổ – trung đại là gì? Đâu KHÔNG nằm trong bốn phát minh đó?</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Kĩ thuật làm giấy</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Kĩ thuật in</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La bàn</a:t>
            </a:r>
          </a:p>
        </p:txBody>
      </p:sp>
      <p:sp>
        <p:nvSpPr>
          <p:cNvPr id="18" name="Rounded Rectangle 17"/>
          <p:cNvSpPr/>
          <p:nvPr/>
        </p:nvSpPr>
        <p:spPr>
          <a:xfrm>
            <a:off x="640080" y="4450842"/>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Máy hơi nước</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tr.29: bốn phát minh lớn của người Trung Hoa gồm kĩ thuật làm giấy, kĩ thuật in, thuốc súng và la bàn. Máy hơi nước không thuộc bốn phát minh này (thuộc Cách mạng công nghiệp thời cận đại, học ở Bài 6).</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Khai thác Tư liệu 3</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Đọc Tư liệu 3 (SGK tr.30): nhận xét về sự tồn tại của nền văn minh Trung Hoa so với Ha-ráp-pa, Xu-me, Ai Cập</a:t>
            </a:r>
          </a:p>
          <a:p>
            <a:pPr marL="411480" indent="-365760">
              <a:spcAft>
                <a:spcPts val="900"/>
              </a:spcAft>
              <a:buFont typeface="Arial"/>
              <a:buChar char="•"/>
            </a:pPr>
            <a:r>
              <a:rPr sz="2600" b="0" i="0">
                <a:solidFill>
                  <a:srgbClr val="4A403A"/>
                </a:solidFill>
                <a:latin typeface="Arial"/>
              </a:rPr>
              <a:t>Vì sao văn minh Trung Hoa 'tồn tại liên tục lâu đời nhất trên thế giới'?</a:t>
            </a:r>
          </a:p>
          <a:p>
            <a:pPr marL="411480" indent="-365760">
              <a:spcAft>
                <a:spcPts val="900"/>
              </a:spcAft>
              <a:buFont typeface="Arial"/>
              <a:buChar char="•"/>
            </a:pPr>
            <a:r>
              <a:rPr sz="2600" b="0" i="0">
                <a:solidFill>
                  <a:srgbClr val="4A403A"/>
                </a:solidFill>
                <a:latin typeface="Arial"/>
              </a:rPr>
              <a:t>Kết hợp thông tin trong mục: nêu ý nghĩa của các thành tựu văn minh Trung Hoa</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3 phút – chia sẻ</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Hoạt động: Luyện tập: bảng thành tựu văn minh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Lập bảng 4 cột: Nền văn minh – Thành tựu tiêu biểu – Thuộc lĩnh vực – Ý nghĩa (SGK tr.30)</a:t>
            </a:r>
          </a:p>
          <a:p>
            <a:pPr marL="411480" indent="-365760">
              <a:spcAft>
                <a:spcPts val="900"/>
              </a:spcAft>
              <a:buFont typeface="Arial"/>
              <a:buChar char="•"/>
            </a:pPr>
            <a:r>
              <a:rPr sz="2800" b="0" i="0">
                <a:solidFill>
                  <a:srgbClr val="4A403A"/>
                </a:solidFill>
                <a:latin typeface="Arial"/>
              </a:rPr>
              <a:t>Điền đủ cho Ai Cập cổ đại, Ấn Độ, Trung Hoa thời cổ – trung đại</a:t>
            </a:r>
          </a:p>
          <a:p>
            <a:pPr marL="411480" indent="-365760">
              <a:spcAft>
                <a:spcPts val="900"/>
              </a:spcAft>
              <a:buFont typeface="Arial"/>
              <a:buChar char="•"/>
            </a:pPr>
            <a:r>
              <a:rPr sz="2800" b="0" i="0">
                <a:solidFill>
                  <a:srgbClr val="4A403A"/>
                </a:solidFill>
                <a:latin typeface="Arial"/>
              </a:rPr>
              <a:t>Trả lời: em ấn tượng nhất với thành tựu nào? Vì sao?</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10</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900" b="1" i="0">
                <a:solidFill>
                  <a:srgbClr val="FFFFFF"/>
                </a:solidFill>
                <a:latin typeface="Arial"/>
              </a:rPr>
              <a:t>Nhóm mảnh ghép (vòng 2) – ghi bảng nhóm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Văn minh là trạng thái phát triển cao của văn hoá; tiêu chuẩn: nhà nước, đô thị, chữ viết…</a:t>
            </a:r>
          </a:p>
          <a:p>
            <a:pPr marL="411480" indent="-365760">
              <a:spcAft>
                <a:spcPts val="900"/>
              </a:spcAft>
              <a:buFont typeface="Arial"/>
              <a:buChar char="•"/>
            </a:pPr>
            <a:r>
              <a:rPr sz="2800" b="0" i="0">
                <a:solidFill>
                  <a:srgbClr val="4A403A"/>
                </a:solidFill>
                <a:latin typeface="Arial"/>
              </a:rPr>
              <a:t>Ai Cập: chữ tượng hình, hệ thập phân, kim tự tháp – nền móng cho khoa học, kĩ thuật</a:t>
            </a:r>
          </a:p>
          <a:p>
            <a:pPr marL="411480" indent="-365760">
              <a:spcAft>
                <a:spcPts val="900"/>
              </a:spcAft>
              <a:buFont typeface="Arial"/>
              <a:buChar char="•"/>
            </a:pPr>
            <a:r>
              <a:rPr sz="2800" b="0" i="0">
                <a:solidFill>
                  <a:srgbClr val="4A403A"/>
                </a:solidFill>
                <a:latin typeface="Arial"/>
              </a:rPr>
              <a:t>Ấn Độ: Hin-đu giáo, Phật giáo, 10 chữ số, văn học, kiến trúc – ảnh hưởng sâu đến Đông Nam Á</a:t>
            </a:r>
          </a:p>
          <a:p>
            <a:pPr marL="411480" indent="-365760">
              <a:spcAft>
                <a:spcPts val="900"/>
              </a:spcAft>
              <a:buFont typeface="Arial"/>
              <a:buChar char="•"/>
            </a:pPr>
            <a:r>
              <a:rPr sz="2800" b="0" i="0">
                <a:solidFill>
                  <a:srgbClr val="4A403A"/>
                </a:solidFill>
                <a:latin typeface="Arial"/>
              </a:rPr>
              <a:t>Trung Hoa: chữ Hán, thơ Đường, tiểu thuyết chương hồi, bốn phát minh – ảnh hưởng Đông Á và thế giới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Vận dụng (SGK tr.30): liên hệ và cho biết ảnh hưởng của những thành tựu văn minh phương Đông (Ấn Độ, Trung Hoa thời cổ – trung đại…) đối với thế giới và Việt Nam hiện nay</a:t>
            </a:r>
          </a:p>
          <a:p>
            <a:pPr marL="411480" indent="-365760">
              <a:spcAft>
                <a:spcPts val="900"/>
              </a:spcAft>
              <a:buFont typeface="Arial"/>
              <a:buChar char="•"/>
            </a:pPr>
            <a:r>
              <a:rPr sz="2800" b="0" i="0">
                <a:solidFill>
                  <a:srgbClr val="4A403A"/>
                </a:solidFill>
                <a:latin typeface="Arial"/>
              </a:rPr>
              <a:t>Nộp bài viết ngắn 150–200 từ hoặc sơ đồ (GV hẹn ngày)</a:t>
            </a:r>
          </a:p>
          <a:p>
            <a:pPr marL="411480" indent="-365760">
              <a:spcAft>
                <a:spcPts val="900"/>
              </a:spcAft>
              <a:buFont typeface="Arial"/>
              <a:buChar char="•"/>
            </a:pPr>
            <a:r>
              <a:rPr sz="2800" b="0" i="0">
                <a:solidFill>
                  <a:srgbClr val="4A403A"/>
                </a:solidFill>
                <a:latin typeface="Arial"/>
              </a:rPr>
              <a:t>Đọc trước Bài 5: Một số nền văn minh phương Tây thời cổ – trung đại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