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5, SGK tr.31–37. Gợi ý 2–3 tiết: T1 Hy Lạp – La Mã (chữ viết, văn học, nghệ thuật); T2 khoa học, tư tưởng, thể thao + Phục hưng; T3 luyện tập, vận dụng (theo KH của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tr.31 (rút gọn).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tr.31 (3–4 phút). Hỏi: Thế vận hội mang ý nghĩa gì? (biểu trưng cho bình đẳng, tinh thần hoà bình và đoàn kết giữa các quốc gia). Ngay từ thời cổ đại Ô-lim-pích đã được tổ chức bốn năm một lần tại đền thờ thần Dớt (Ô-lim-pi-a, Hy Lạp). Em còn kể thêm được cống hiến, giá trị nào của các nền văn minh phương Tây?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tr.31–32.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nhìn bảng 20–30 giây rồi chơi trò chơi 'Giải mã số La Mã' ở slide sau.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Phép giải mã do trợ lý tự tính lại từ bảng Hình 2. Có thể chơi tiếp: cho HS tự viết năm sinh của mình bằng số La Mã.</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Theo bảng chữ số La Mã: MM = 2000, XX = 20, VI = 6 → 2000 + 20 + 6 = 2026.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tr.32–33.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HS: công trình này thuộc lĩnh vực nào? Nêu thêm 1 công trình kiến trúc La Mã trong SGK.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đề tài của bình gốm là gì? (một cảnh trong thần thoại). Vì sao nói nguồn cảm hứng của nghệ thuật Hy Lạp bắt nguồn từ thần thoại?</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tr.33–34. Nội dung đã rút gọn; ưu tiên các tên tuổi có trong SGK.</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6: tượng Pi-ta-go và mô phỏng định lí do ông phát minh ra, dựng trên đảo Xa-mốt. Hình 7: mô hình máy bắn đá của người Hy Lạp cổ đại — ví dụ về ứng dụng khoa học vào thực tiễn.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tr.34–35.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tr.34: các nhà triết học tiêu biểu của Hy Lạp cổ đại là Ta-lét, Hê-ra-clít, Đê-mô-crít (trường phái duy vật); Xô-crát, Pla-tôn, Pi-ta-go (trường phái duy tâm).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Phần thưởng cho người đoạt giải là 'vòng nguyệt quế' kết từ cành, lá cây ô-liu.</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Theo mục 'Em có biết?' SGK tr.35: năm môn thể thao được tổ chức là chạy, nhảy xa, phóng lao, ném đĩa và đấu vật. Bơi lội không nằm trong năm môn đó.</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tr.35.</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tr.35–36. Có thể chiếu thêm ảnh tác phẩm — GV tự chọn nguồn.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8: tượng Đức Mẹ sầu bi của Mi-ken-lăng-giơ. Hình 9: bức tranh Trường học A-ten của Ra-pha-en, trong đó có sự hiện diện của các học giả Hy Lạp cổ đại. Hỏi: vì sao tranh về Hy Lạp lại là kiệt tác thời Phục hưng? (Phục hưng giá trị văn minh Hy Lạp – La Mã).</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đặc điểm kiến trúc Phục hưng? (chú trọng yếu tố hình học, tính đối xứng, tỉ lệ).</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tr.36: Ni-cô-lai Cô-péc-ních (Ba Lan) với thuyết Nhật tâm; Ga-li-lê chế tạo kính thiên văn; Gioóc-đa-nô Bru-nô chứng minh Mặt Trời chỉ là trung tâm của Thái dương hệ.</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tr.36–37.</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1 SGK tr.37: lập bảng thống kê thành tựu tiêu biểu (4 cột: Lĩnh vực – Tác giả, tác phẩm/thành tựu – Thuộc nền văn minh – Ý nghĩa). ĐGTX tiêu chí báo trước: đúng nội dung, đúng phân loại nền văn minh, nêu được ý nghĩa; mọi nhóm chấm cùng tiêu chí, luân phiên nếu không đủ thời gian báo cáo hết.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2 SGK tr.37. Hướng trả lời: đồng ý — chữ La-tinh, số La Mã, triết học, khoa học, Ô-lim-pích, Cơ Đốc giáo và tư tưởng Phục hưng đều bắt nguồn từ văn minh Hy Lạp – La Mã, đặt nền tảng cho văn minh Tây Âu và nhân loại.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Một số nền văn minh phương Tây thời cổ – trung đại</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3 – Bài 5</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Biết sưu tầm, sử dụng tư liệu để tìm hiểu văn minh phương Tây thời cổ – trung đại</a:t>
            </a:r>
          </a:p>
          <a:p>
            <a:pPr marL="411480" indent="-365760">
              <a:spcAft>
                <a:spcPts val="900"/>
              </a:spcAft>
              <a:buFont typeface="Arial"/>
              <a:buChar char="•"/>
            </a:pPr>
            <a:r>
              <a:rPr sz="2800" b="0" i="0">
                <a:solidFill>
                  <a:srgbClr val="4A403A"/>
                </a:solidFill>
                <a:latin typeface="Arial"/>
              </a:rPr>
              <a:t>Nêu thành tựu tiêu biểu và ý nghĩa của văn minh Hy Lạp – La Mã</a:t>
            </a:r>
          </a:p>
          <a:p>
            <a:pPr marL="411480" indent="-365760">
              <a:spcAft>
                <a:spcPts val="900"/>
              </a:spcAft>
              <a:buFont typeface="Arial"/>
              <a:buChar char="•"/>
            </a:pPr>
            <a:r>
              <a:rPr sz="2800" b="0" i="0">
                <a:solidFill>
                  <a:srgbClr val="4A403A"/>
                </a:solidFill>
                <a:latin typeface="Arial"/>
              </a:rPr>
              <a:t>Nêu thành tựu tiêu biểu và ý nghĩa của văn minh thời Phục hưng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Khởi động: vì sao thế giới vẫn tổ chức Ô-lim-pích?</a:t>
            </a:r>
          </a:p>
        </p:txBody>
      </p:sp>
      <p:sp>
        <p:nvSpPr>
          <p:cNvPr id="5" name="Rectangle 4"/>
          <p:cNvSpPr/>
          <p:nvPr/>
        </p:nvSpPr>
        <p:spPr>
          <a:xfrm>
            <a:off x="2860145" y="1408176"/>
            <a:ext cx="647140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1.jpg"/>
          <p:cNvPicPr>
            <a:picLocks noChangeAspect="1"/>
          </p:cNvPicPr>
          <p:nvPr/>
        </p:nvPicPr>
        <p:blipFill>
          <a:blip r:embed="rId3"/>
          <a:stretch>
            <a:fillRect/>
          </a:stretch>
        </p:blipFill>
        <p:spPr>
          <a:xfrm>
            <a:off x="2915009" y="1463040"/>
            <a:ext cx="636167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4A403A"/>
                </a:solidFill>
                <a:latin typeface="Arial"/>
              </a:rPr>
              <a:t>Hình 1 – SGK tr.31 · Từ 1896 đến nay, cứ bốn năm một lần Thế vận hội được tổ chức tại các quốc gia khác nhau</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Hy Lạp – La Mã: chữ viết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Hình thành trên các bán đảo Nam Âu ven Địa Trung Hải; xuất hiện muộn hơn phương Đông nhưng phát triển rực rỡ</a:t>
            </a:r>
          </a:p>
          <a:p>
            <a:pPr marL="411480" indent="-365760">
              <a:spcAft>
                <a:spcPts val="900"/>
              </a:spcAft>
              <a:buFont typeface="Arial"/>
              <a:buChar char="•"/>
            </a:pPr>
            <a:r>
              <a:rPr sz="2700" b="0" i="0">
                <a:solidFill>
                  <a:srgbClr val="4A403A"/>
                </a:solidFill>
                <a:latin typeface="Arial"/>
              </a:rPr>
              <a:t>Hy Lạp: bảng chữ cái ghi âm xây dựng từ khoảng thế kỉ IX–VIII TCN; cuối thế kỉ IV TCN hoàn thiện với 24 chữ cái</a:t>
            </a:r>
          </a:p>
          <a:p>
            <a:pPr marL="411480" indent="-365760">
              <a:spcAft>
                <a:spcPts val="900"/>
              </a:spcAft>
              <a:buFont typeface="Arial"/>
              <a:buChar char="•"/>
            </a:pPr>
            <a:r>
              <a:rPr sz="2700" b="0" i="0">
                <a:solidFill>
                  <a:srgbClr val="4A403A"/>
                </a:solidFill>
                <a:latin typeface="Arial"/>
              </a:rPr>
              <a:t>La Mã: dựa trên chữ Hy Lạp xây dựng chữ La-tinh – loại chữ viết được sử dụng phổ biến nhất trên thế giới hiện nay</a:t>
            </a:r>
          </a:p>
          <a:p>
            <a:pPr marL="411480" indent="-365760">
              <a:spcAft>
                <a:spcPts val="900"/>
              </a:spcAft>
              <a:buFont typeface="Arial"/>
              <a:buChar char="•"/>
            </a:pPr>
            <a:r>
              <a:rPr sz="2700" b="0" i="0">
                <a:solidFill>
                  <a:srgbClr val="4A403A"/>
                </a:solidFill>
                <a:latin typeface="Arial"/>
              </a:rPr>
              <a:t>Hệ thống chữ số La Mã vẫn được dùng đến ngày nay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Bảng chữ số La Mã</a:t>
            </a:r>
          </a:p>
        </p:txBody>
      </p:sp>
      <p:sp>
        <p:nvSpPr>
          <p:cNvPr id="5" name="Rectangle 4"/>
          <p:cNvSpPr/>
          <p:nvPr/>
        </p:nvSpPr>
        <p:spPr>
          <a:xfrm>
            <a:off x="2696427" y="1408176"/>
            <a:ext cx="679883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2.jpg"/>
          <p:cNvPicPr>
            <a:picLocks noChangeAspect="1"/>
          </p:cNvPicPr>
          <p:nvPr/>
        </p:nvPicPr>
        <p:blipFill>
          <a:blip r:embed="rId3"/>
          <a:stretch>
            <a:fillRect/>
          </a:stretch>
        </p:blipFill>
        <p:spPr>
          <a:xfrm>
            <a:off x="2751291" y="1463040"/>
            <a:ext cx="668911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tr.32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Giải mã số La Mã: năm hiện nay viết là MMXXVI. Đó là năm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2016</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2026</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2036</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Giải mã số La Mã: năm hiện nay viết là MMXXVI. Đó là năm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2016</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2026</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2036</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Theo bảng chữ số La Mã: MM = 2000, XX = 20, VI = 6 → 2000 + 20 + 6 = 2026.</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Văn học – nghệ thuật Hy Lạp – La Mã</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Nguồn cảm hứng bắt nguồn từ thần thoại; nền móng là hai bộ sử thi I-li-át và Ô-đi-xê của Hô-me</a:t>
            </a:r>
          </a:p>
          <a:p>
            <a:pPr marL="411480" indent="-365760">
              <a:spcAft>
                <a:spcPts val="900"/>
              </a:spcAft>
              <a:buFont typeface="Arial"/>
              <a:buChar char="•"/>
            </a:pPr>
            <a:r>
              <a:rPr sz="2800" b="0" i="0">
                <a:solidFill>
                  <a:srgbClr val="4A403A"/>
                </a:solidFill>
                <a:latin typeface="Arial"/>
              </a:rPr>
              <a:t>Kịch: A-chi-lút, Xô-phô-clơ, Ơ-ri-pít (Hy Lạp); La Mã: Ô-vi-đi-ớt</a:t>
            </a:r>
          </a:p>
          <a:p>
            <a:pPr marL="411480" indent="-365760">
              <a:spcAft>
                <a:spcPts val="900"/>
              </a:spcAft>
              <a:buFont typeface="Arial"/>
              <a:buChar char="•"/>
            </a:pPr>
            <a:r>
              <a:rPr sz="2800" b="0" i="0">
                <a:solidFill>
                  <a:srgbClr val="4A403A"/>
                </a:solidFill>
                <a:latin typeface="Arial"/>
              </a:rPr>
              <a:t>Nghệ thuật rực rỡ trên 3 lĩnh vực: điêu khắc, kiến trúc, hội hoạ</a:t>
            </a:r>
          </a:p>
          <a:p>
            <a:pPr marL="411480" indent="-365760">
              <a:spcAft>
                <a:spcPts val="900"/>
              </a:spcAft>
              <a:buFont typeface="Arial"/>
              <a:buChar char="•"/>
            </a:pPr>
            <a:r>
              <a:rPr sz="2800" b="0" i="0">
                <a:solidFill>
                  <a:srgbClr val="4A403A"/>
                </a:solidFill>
                <a:latin typeface="Arial"/>
              </a:rPr>
              <a:t>Kiến trúc: đền Pác-tê-nông, đền thờ thần Dớt (Hy Lạp); đấu trường Cô-li-dê, khải hoàn môn Công-xtăng-ti-nút (La Mã)</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Đền Pác-tê-nông (thế kỉ V TCN)</a:t>
            </a:r>
          </a:p>
        </p:txBody>
      </p:sp>
      <p:sp>
        <p:nvSpPr>
          <p:cNvPr id="5" name="Rectangle 4"/>
          <p:cNvSpPr/>
          <p:nvPr/>
        </p:nvSpPr>
        <p:spPr>
          <a:xfrm>
            <a:off x="2548464" y="1408176"/>
            <a:ext cx="709476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3.jpg"/>
          <p:cNvPicPr>
            <a:picLocks noChangeAspect="1"/>
          </p:cNvPicPr>
          <p:nvPr/>
        </p:nvPicPr>
        <p:blipFill>
          <a:blip r:embed="rId3"/>
          <a:stretch>
            <a:fillRect/>
          </a:stretch>
        </p:blipFill>
        <p:spPr>
          <a:xfrm>
            <a:off x="2603328" y="1463040"/>
            <a:ext cx="698503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tr.32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Điêu khắc và đồ gốm Hy Lạp</a:t>
            </a:r>
          </a:p>
        </p:txBody>
      </p:sp>
      <p:sp>
        <p:nvSpPr>
          <p:cNvPr id="5" name="Rectangle 4"/>
          <p:cNvSpPr/>
          <p:nvPr/>
        </p:nvSpPr>
        <p:spPr>
          <a:xfrm>
            <a:off x="2558809" y="1408176"/>
            <a:ext cx="707407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45.jpg"/>
          <p:cNvPicPr>
            <a:picLocks noChangeAspect="1"/>
          </p:cNvPicPr>
          <p:nvPr/>
        </p:nvPicPr>
        <p:blipFill>
          <a:blip r:embed="rId3"/>
          <a:stretch>
            <a:fillRect/>
          </a:stretch>
        </p:blipFill>
        <p:spPr>
          <a:xfrm>
            <a:off x="2613673" y="1463040"/>
            <a:ext cx="696434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5 – SGK tr.33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Khoa học – kĩ thuật Hy Lạp – La Mã</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Thiên văn: nhận ra Trái Đất hình cầu; người La Mã tính 1 năm có 365 ngày và 1/4 ngày – lịch gần với dương lịch ngày nay</a:t>
            </a:r>
          </a:p>
          <a:p>
            <a:pPr marL="411480" indent="-365760">
              <a:spcAft>
                <a:spcPts val="800"/>
              </a:spcAft>
              <a:buFont typeface="Arial"/>
              <a:buChar char="•"/>
            </a:pPr>
            <a:r>
              <a:rPr sz="2500" b="0" i="0">
                <a:solidFill>
                  <a:srgbClr val="4A403A"/>
                </a:solidFill>
                <a:latin typeface="Arial"/>
              </a:rPr>
              <a:t>Nhà khoa học: Ta-lét, Pi-ta-go, Ơ-cơ-lít, Ác-si-mét (Toán, Vật lí, Thiên văn); Hi-pô-crát (cha đẻ Y học phương Tây)</a:t>
            </a:r>
          </a:p>
          <a:p>
            <a:pPr marL="411480" indent="-365760">
              <a:spcAft>
                <a:spcPts val="800"/>
              </a:spcAft>
              <a:buFont typeface="Arial"/>
              <a:buChar char="•"/>
            </a:pPr>
            <a:r>
              <a:rPr sz="2500" b="0" i="0">
                <a:solidFill>
                  <a:srgbClr val="4A403A"/>
                </a:solidFill>
                <a:latin typeface="Arial"/>
              </a:rPr>
              <a:t>Sử học: Hê-rô-đốt, Tuy-xi-dít, Xê-nô-phôn; La Mã: Pô-li-bi-út, Ti-tút Li-vi-út</a:t>
            </a:r>
          </a:p>
          <a:p>
            <a:pPr marL="411480" indent="-365760">
              <a:spcAft>
                <a:spcPts val="800"/>
              </a:spcAft>
              <a:buFont typeface="Arial"/>
              <a:buChar char="•"/>
            </a:pPr>
            <a:r>
              <a:rPr sz="2500" b="0" i="0">
                <a:solidFill>
                  <a:srgbClr val="4A403A"/>
                </a:solidFill>
                <a:latin typeface="Arial"/>
              </a:rPr>
              <a:t>Ứng dụng: bê tông, hệ thống đòn bẩy, máy bắn đá, máy bắn tên, máy bơm nước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Pi-ta-go và máy bắn đá</a:t>
            </a:r>
          </a:p>
        </p:txBody>
      </p:sp>
      <p:sp>
        <p:nvSpPr>
          <p:cNvPr id="5" name="Rectangle 4"/>
          <p:cNvSpPr/>
          <p:nvPr/>
        </p:nvSpPr>
        <p:spPr>
          <a:xfrm>
            <a:off x="1206412" y="1408176"/>
            <a:ext cx="977886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67.jpg"/>
          <p:cNvPicPr>
            <a:picLocks noChangeAspect="1"/>
          </p:cNvPicPr>
          <p:nvPr/>
        </p:nvPicPr>
        <p:blipFill>
          <a:blip r:embed="rId3"/>
          <a:stretch>
            <a:fillRect/>
          </a:stretch>
        </p:blipFill>
        <p:spPr>
          <a:xfrm>
            <a:off x="1261276" y="1463040"/>
            <a:ext cx="966914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7 – SGK tr.34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Tư tưởng, tôn giáo và thể thao</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Hy Lạp – La Mã là quê hương của triết học phương Tây; gắn với cuộc đấu tranh giữa chủ nghĩa duy vật và duy tâm</a:t>
            </a:r>
          </a:p>
          <a:p>
            <a:pPr marL="411480" indent="-365760">
              <a:spcAft>
                <a:spcPts val="900"/>
              </a:spcAft>
              <a:buFont typeface="Arial"/>
              <a:buChar char="•"/>
            </a:pPr>
            <a:r>
              <a:rPr sz="2600" b="0" i="0">
                <a:solidFill>
                  <a:srgbClr val="4A403A"/>
                </a:solidFill>
                <a:latin typeface="Arial"/>
              </a:rPr>
              <a:t>Duy vật: Ta-lét, Hê-ra-clít, Đê-mô-crít · Duy tâm: Xô-crát, Pla-tôn, Pi-ta-go</a:t>
            </a:r>
          </a:p>
          <a:p>
            <a:pPr marL="411480" indent="-365760">
              <a:spcAft>
                <a:spcPts val="900"/>
              </a:spcAft>
              <a:buFont typeface="Arial"/>
              <a:buChar char="•"/>
            </a:pPr>
            <a:r>
              <a:rPr sz="2600" b="0" i="0">
                <a:solidFill>
                  <a:srgbClr val="4A403A"/>
                </a:solidFill>
                <a:latin typeface="Arial"/>
              </a:rPr>
              <a:t>Đa thần giáo; Cơ Đốc giáo hình thành thế kỉ I ở phần lãnh thổ phía đông đế quốc La Mã, đầu thế kỉ IV được công nhận là tôn giáo chính thức</a:t>
            </a:r>
          </a:p>
          <a:p>
            <a:pPr marL="411480" indent="-365760">
              <a:spcAft>
                <a:spcPts val="900"/>
              </a:spcAft>
              <a:buFont typeface="Arial"/>
              <a:buChar char="•"/>
            </a:pPr>
            <a:r>
              <a:rPr sz="2600" b="0" i="0">
                <a:solidFill>
                  <a:srgbClr val="4A403A"/>
                </a:solidFill>
                <a:latin typeface="Arial"/>
              </a:rPr>
              <a:t>Thể thao: Đại hội Ô-lim-pích từ năm 776 TCN, bốn năm một lần tại Ô-lim-pi-a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Nhà triết học Đê-mô-crít thuộc trường phái nào?</a:t>
            </a:r>
          </a:p>
        </p:txBody>
      </p:sp>
      <p:sp>
        <p:nvSpPr>
          <p:cNvPr id="6" name="Rounded Rectangle 5"/>
          <p:cNvSpPr/>
          <p:nvPr/>
        </p:nvSpPr>
        <p:spPr>
          <a:xfrm>
            <a:off x="640080" y="3342132"/>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525012"/>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5250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3360420"/>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Duy vật</a:t>
            </a:r>
          </a:p>
        </p:txBody>
      </p:sp>
      <p:sp>
        <p:nvSpPr>
          <p:cNvPr id="10" name="Rounded Rectangle 9"/>
          <p:cNvSpPr/>
          <p:nvPr/>
        </p:nvSpPr>
        <p:spPr>
          <a:xfrm>
            <a:off x="640080" y="4658868"/>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841748"/>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8417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4677155"/>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Duy tâm</a:t>
            </a:r>
          </a:p>
        </p:txBody>
      </p:sp>
      <p:sp>
        <p:nvSpPr>
          <p:cNvPr id="14" name="TextBox 1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Nhà triết học Đê-mô-crít thuộc trường phái nào?</a:t>
            </a:r>
          </a:p>
        </p:txBody>
      </p:sp>
      <p:sp>
        <p:nvSpPr>
          <p:cNvPr id="6" name="Rounded Rectangle 5"/>
          <p:cNvSpPr/>
          <p:nvPr/>
        </p:nvSpPr>
        <p:spPr>
          <a:xfrm>
            <a:off x="640080" y="2427732"/>
            <a:ext cx="10911535" cy="1188720"/>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610612"/>
            <a:ext cx="822960" cy="822960"/>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6106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2446020"/>
            <a:ext cx="9265615" cy="1152144"/>
          </a:xfrm>
          <a:prstGeom prst="rect">
            <a:avLst/>
          </a:prstGeom>
          <a:noFill/>
        </p:spPr>
        <p:txBody>
          <a:bodyPr wrap="square" anchor="ctr">
            <a:noAutofit/>
          </a:bodyPr>
          <a:lstStyle/>
          <a:p>
            <a:pPr>
              <a:spcAft>
                <a:spcPts val="700"/>
              </a:spcAft>
            </a:pPr>
            <a:r>
              <a:rPr sz="2200" b="1" i="0">
                <a:solidFill>
                  <a:srgbClr val="FFFFFF"/>
                </a:solidFill>
                <a:latin typeface="Arial"/>
              </a:rPr>
              <a:t>Duy vật</a:t>
            </a:r>
          </a:p>
        </p:txBody>
      </p:sp>
      <p:sp>
        <p:nvSpPr>
          <p:cNvPr id="10" name="Rounded Rectangle 9"/>
          <p:cNvSpPr/>
          <p:nvPr/>
        </p:nvSpPr>
        <p:spPr>
          <a:xfrm>
            <a:off x="640080" y="3744468"/>
            <a:ext cx="10911535" cy="1188720"/>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927348"/>
            <a:ext cx="822960" cy="822960"/>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9273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3762755"/>
            <a:ext cx="9265615" cy="1152144"/>
          </a:xfrm>
          <a:prstGeom prst="rect">
            <a:avLst/>
          </a:prstGeom>
          <a:noFill/>
        </p:spPr>
        <p:txBody>
          <a:bodyPr wrap="square" anchor="ctr">
            <a:noAutofit/>
          </a:bodyPr>
          <a:lstStyle/>
          <a:p>
            <a:pPr>
              <a:spcAft>
                <a:spcPts val="700"/>
              </a:spcAft>
            </a:pPr>
            <a:r>
              <a:rPr sz="2200" b="0" i="0">
                <a:solidFill>
                  <a:srgbClr val="4B5563"/>
                </a:solidFill>
                <a:latin typeface="Arial"/>
              </a:rPr>
              <a:t>Duy tâm</a:t>
            </a:r>
          </a:p>
        </p:txBody>
      </p:sp>
      <p:sp>
        <p:nvSpPr>
          <p:cNvPr id="14" name="Rounded Rectangle 13"/>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tr.34: các nhà triết học tiêu biểu của Hy Lạp cổ đại là Ta-lét, Hê-ra-clít, Đê-mô-crít (trường phái duy vật); Xô-crát, Pla-tôn, Pi-ta-go (trường phái duy tâm).</a:t>
            </a:r>
          </a:p>
        </p:txBody>
      </p:sp>
      <p:sp>
        <p:nvSpPr>
          <p:cNvPr id="16" name="TextBox 15"/>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Năm môn thể thao tại Đại hội Ô-lim-pích cổ đại là: chạy, nhảy xa, phóng lao, ném đĩa, đấu vật. Môn nào dưới đây KHÔNG nằm trong năm môn đó?</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Chạy</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Bơi lội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Ném đĩa</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Đấu vật</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Năm môn thể thao tại Đại hội Ô-lim-pích cổ đại là: chạy, nhảy xa, phóng lao, ném đĩa, đấu vật. Môn nào dưới đây KHÔNG nằm trong năm môn đó?</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Chạy</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Bơi lội</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Ném đĩa</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Đấu vật</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900" b="0" i="0">
                <a:solidFill>
                  <a:srgbClr val="4A403A"/>
                </a:solidFill>
                <a:latin typeface="Arial"/>
              </a:rPr>
              <a:t>Giải thích: Theo mục 'Em có biết?' SGK tr.35: năm môn thể thao được tổ chức là chạy, nhảy xa, phóng lao, ném đĩa và đấu vật. Bơi lội không nằm trong năm môn đó.</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Văn minh thời Phục hưng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Thế kỉ XIV–XVII, gọi theo phong trào Văn hoá Phục hưng ở Tây Âu – phục hưng thành tựu, giá trị của văn minh Hy Lạp – La Mã</a:t>
            </a:r>
          </a:p>
          <a:p>
            <a:pPr marL="411480" indent="-365760">
              <a:spcAft>
                <a:spcPts val="900"/>
              </a:spcAft>
              <a:buFont typeface="Arial"/>
              <a:buChar char="•"/>
            </a:pPr>
            <a:r>
              <a:rPr sz="2800" b="0" i="0">
                <a:solidFill>
                  <a:srgbClr val="4A403A"/>
                </a:solidFill>
                <a:latin typeface="Arial"/>
              </a:rPr>
              <a:t>Bắt đầu từ I-ta-li-a rồi lan ra khắp châu Âu</a:t>
            </a:r>
          </a:p>
          <a:p>
            <a:pPr marL="411480" indent="-365760">
              <a:spcAft>
                <a:spcPts val="900"/>
              </a:spcAft>
              <a:buFont typeface="Arial"/>
              <a:buChar char="•"/>
            </a:pPr>
            <a:r>
              <a:rPr sz="2800" b="0" i="0">
                <a:solidFill>
                  <a:srgbClr val="4A403A"/>
                </a:solidFill>
                <a:latin typeface="Arial"/>
              </a:rPr>
              <a:t>Văn học – nghệ thuật phát triển đến đỉnh cao; khoa học – kĩ thuật đẩy lùi ảnh hưởng của Thần học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Những tên tuổi lớn thời Phục hưng</a:t>
            </a:r>
          </a:p>
        </p:txBody>
      </p:sp>
      <p:sp>
        <p:nvSpPr>
          <p:cNvPr id="5" name="Rounded Rectangle 4"/>
          <p:cNvSpPr/>
          <p:nvPr/>
        </p:nvSpPr>
        <p:spPr>
          <a:xfrm>
            <a:off x="640080" y="1508760"/>
            <a:ext cx="5272887" cy="777240"/>
          </a:xfrm>
          <a:prstGeom prst="roundRect">
            <a:avLst>
              <a:gd name="adj" fmla="val 2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Văn học</a:t>
            </a:r>
          </a:p>
        </p:txBody>
      </p:sp>
      <p:sp>
        <p:nvSpPr>
          <p:cNvPr id="6" name="Rounded Rectangle 5"/>
          <p:cNvSpPr/>
          <p:nvPr/>
        </p:nvSpPr>
        <p:spPr>
          <a:xfrm>
            <a:off x="640080" y="2423160"/>
            <a:ext cx="5272887" cy="3840480"/>
          </a:xfrm>
          <a:prstGeom prst="roundRect">
            <a:avLst>
              <a:gd name="adj" fmla="val 4000"/>
            </a:avLst>
          </a:prstGeom>
          <a:solidFill>
            <a:srgbClr val="FFFFFF"/>
          </a:solidFill>
          <a:ln w="31750">
            <a:solidFill>
              <a:srgbClr val="4A40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2514600"/>
            <a:ext cx="4998567" cy="365760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Đan-tê A-li-ghê-ri – Thần khúc</a:t>
            </a:r>
          </a:p>
          <a:p>
            <a:pPr marL="411480" indent="-365760">
              <a:spcAft>
                <a:spcPts val="900"/>
              </a:spcAft>
              <a:buFont typeface="Arial"/>
              <a:buChar char="•"/>
            </a:pPr>
            <a:r>
              <a:rPr sz="2800" b="0" i="0">
                <a:solidFill>
                  <a:srgbClr val="4A403A"/>
                </a:solidFill>
                <a:latin typeface="Arial"/>
              </a:rPr>
              <a:t>Mi-ghen đơ Xéc-van-tét – Đôn Ki-hô-tê</a:t>
            </a:r>
          </a:p>
          <a:p>
            <a:pPr marL="411480" indent="-365760">
              <a:spcAft>
                <a:spcPts val="900"/>
              </a:spcAft>
              <a:buFont typeface="Arial"/>
              <a:buChar char="•"/>
            </a:pPr>
            <a:r>
              <a:rPr sz="2800" b="0" i="0">
                <a:solidFill>
                  <a:srgbClr val="4A403A"/>
                </a:solidFill>
                <a:latin typeface="Arial"/>
              </a:rPr>
              <a:t>Uy-li-am Sếch-xpia – Hăm-lét, Ô-ten-lô, Rô-mê-ô và Giu-li-ét</a:t>
            </a:r>
          </a:p>
        </p:txBody>
      </p:sp>
      <p:sp>
        <p:nvSpPr>
          <p:cNvPr id="8" name="Rounded Rectangle 7"/>
          <p:cNvSpPr/>
          <p:nvPr/>
        </p:nvSpPr>
        <p:spPr>
          <a:xfrm>
            <a:off x="6278727" y="1508760"/>
            <a:ext cx="5272887" cy="777240"/>
          </a:xfrm>
          <a:prstGeom prst="roundRect">
            <a:avLst>
              <a:gd name="adj" fmla="val 20000"/>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Nghệ thuật – Khoa học</a:t>
            </a:r>
          </a:p>
        </p:txBody>
      </p:sp>
      <p:sp>
        <p:nvSpPr>
          <p:cNvPr id="9" name="Rounded Rectangle 8"/>
          <p:cNvSpPr/>
          <p:nvPr/>
        </p:nvSpPr>
        <p:spPr>
          <a:xfrm>
            <a:off x="6278727" y="2423160"/>
            <a:ext cx="5272887" cy="3840480"/>
          </a:xfrm>
          <a:prstGeom prst="roundRect">
            <a:avLst>
              <a:gd name="adj" fmla="val 4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15887" y="2514600"/>
            <a:ext cx="4998567" cy="365760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Lê-ô-na đờ Vanh-xi – Bữa tiệc cuối cùng, Nàng Mô-na Li-sa</a:t>
            </a:r>
          </a:p>
          <a:p>
            <a:pPr marL="411480" indent="-365760">
              <a:spcAft>
                <a:spcPts val="900"/>
              </a:spcAft>
              <a:buFont typeface="Arial"/>
              <a:buChar char="•"/>
            </a:pPr>
            <a:r>
              <a:rPr sz="2600" b="0" i="0">
                <a:solidFill>
                  <a:srgbClr val="4A403A"/>
                </a:solidFill>
                <a:latin typeface="Arial"/>
              </a:rPr>
              <a:t>Mi-ken-lăng-giơ – Tượng Đa-vít, Đức Mẹ sầu bi</a:t>
            </a:r>
          </a:p>
          <a:p>
            <a:pPr marL="411480" indent="-365760">
              <a:spcAft>
                <a:spcPts val="900"/>
              </a:spcAft>
              <a:buFont typeface="Arial"/>
              <a:buChar char="•"/>
            </a:pPr>
            <a:r>
              <a:rPr sz="2600" b="0" i="0">
                <a:solidFill>
                  <a:srgbClr val="4A403A"/>
                </a:solidFill>
                <a:latin typeface="Arial"/>
              </a:rPr>
              <a:t>Cô-péc-ních (thuyết Nhật tâm), Bru-nô, Ga-li-lê (kính thiên văn)</a:t>
            </a:r>
          </a:p>
        </p:txBody>
      </p:sp>
      <p:sp>
        <p:nvSpPr>
          <p:cNvPr id="11" name="TextBox 10"/>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Hai kiệt tác thời Phục hưng</a:t>
            </a:r>
          </a:p>
        </p:txBody>
      </p:sp>
      <p:sp>
        <p:nvSpPr>
          <p:cNvPr id="5" name="Rectangle 4"/>
          <p:cNvSpPr/>
          <p:nvPr/>
        </p:nvSpPr>
        <p:spPr>
          <a:xfrm>
            <a:off x="1169263" y="1408176"/>
            <a:ext cx="985316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89.jpg"/>
          <p:cNvPicPr>
            <a:picLocks noChangeAspect="1"/>
          </p:cNvPicPr>
          <p:nvPr/>
        </p:nvPicPr>
        <p:blipFill>
          <a:blip r:embed="rId3"/>
          <a:stretch>
            <a:fillRect/>
          </a:stretch>
        </p:blipFill>
        <p:spPr>
          <a:xfrm>
            <a:off x="1224127" y="1463040"/>
            <a:ext cx="974344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9 – SGK tr.36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Thánh đường Thánh Phê-rô (I-ta-li-a)</a:t>
            </a:r>
          </a:p>
        </p:txBody>
      </p:sp>
      <p:sp>
        <p:nvSpPr>
          <p:cNvPr id="5" name="Rectangle 4"/>
          <p:cNvSpPr/>
          <p:nvPr/>
        </p:nvSpPr>
        <p:spPr>
          <a:xfrm>
            <a:off x="3030155" y="1408176"/>
            <a:ext cx="613138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_h10.jpg"/>
          <p:cNvPicPr>
            <a:picLocks noChangeAspect="1"/>
          </p:cNvPicPr>
          <p:nvPr/>
        </p:nvPicPr>
        <p:blipFill>
          <a:blip r:embed="rId3"/>
          <a:stretch>
            <a:fillRect/>
          </a:stretch>
        </p:blipFill>
        <p:spPr>
          <a:xfrm>
            <a:off x="3085019" y="1463040"/>
            <a:ext cx="602165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4A403A"/>
                </a:solidFill>
                <a:latin typeface="Arial"/>
              </a:rPr>
              <a:t>Hình 10 – SGK tr.36 · Kiến trúc Phục hưng chú trọng hình học, đối xứng, tỉ lệ</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Nhà khoa học nào thời Phục hưng nêu ra thuyết Nhật tâm?</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Ni-cô-lai Cô-péc-ních</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Ga-li-lê-ô Ga-li-lê</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Phran-xít Bê-cơn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Nhà khoa học nào thời Phục hưng nêu ra thuyết Nhật tâm?</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Ni-cô-lai Cô-péc-ních</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Ga-li-lê-ô Ga-li-lê</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Phran-xít Bê-cơn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tr.36: Ni-cô-lai Cô-péc-ních (Ba Lan) với thuyết Nhật tâm; Ga-li-lê chế tạo kính thiên văn; Gioóc-đa-nô Bru-nô chứng minh Mặt Trời chỉ là trung tâm của Thái dương hệ.</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Ý nghĩa của văn minh thời Phục hưng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Tư tưởng: lên án Giáo hội Cơ Đốc lũng đoạn, chống chế độ phong kiến thối nát; đề cao giá trị con người, quyền tự do cá nhân, tinh thần dân tộc</a:t>
            </a:r>
          </a:p>
          <a:p>
            <a:pPr marL="411480" indent="-365760">
              <a:spcAft>
                <a:spcPts val="900"/>
              </a:spcAft>
              <a:buFont typeface="Arial"/>
              <a:buChar char="•"/>
            </a:pPr>
            <a:r>
              <a:rPr sz="2800" b="0" i="0">
                <a:solidFill>
                  <a:srgbClr val="4A403A"/>
                </a:solidFill>
                <a:latin typeface="Arial"/>
              </a:rPr>
              <a:t>Tạo tiền đề cho các cuộc cách mạng xã hội ở châu Âu; đặt nền tảng cho bước tiến về tư tưởng, triết học</a:t>
            </a:r>
          </a:p>
          <a:p>
            <a:pPr marL="411480" indent="-365760">
              <a:spcAft>
                <a:spcPts val="900"/>
              </a:spcAft>
              <a:buFont typeface="Arial"/>
              <a:buChar char="•"/>
            </a:pPr>
            <a:r>
              <a:rPr sz="2800" b="0" i="0">
                <a:solidFill>
                  <a:srgbClr val="4A403A"/>
                </a:solidFill>
                <a:latin typeface="Arial"/>
              </a:rPr>
              <a:t>Văn hoá Phục hưng được coi là cuộc đấu tranh công khai đầu tiên của giai cấp tư sản trên lĩnh vực văn hoá, tư tưởng chống chế độ phong kiến lỗi thời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Triển lãm 'Thành tựu phương Tây'</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chọn 1 hình/thành tựu (Hình 3–10 hoặc tác giả, tác phẩm trong bài)</a:t>
            </a:r>
          </a:p>
          <a:p>
            <a:pPr marL="411480" indent="-365760">
              <a:spcAft>
                <a:spcPts val="900"/>
              </a:spcAft>
              <a:buFont typeface="Arial"/>
              <a:buChar char="•"/>
            </a:pPr>
            <a:r>
              <a:rPr sz="2800" b="0" i="0">
                <a:solidFill>
                  <a:srgbClr val="4A403A"/>
                </a:solidFill>
                <a:latin typeface="Arial"/>
              </a:rPr>
              <a:t>Làm thẻ giới thiệu 4 ô: Lĩnh vực – Tác giả, tác phẩm/thành tựu – Thuộc nền văn minh (Hy Lạp – La Mã hay Phục hưng) – Ý nghĩa</a:t>
            </a:r>
          </a:p>
          <a:p>
            <a:pPr marL="411480" indent="-365760">
              <a:spcAft>
                <a:spcPts val="900"/>
              </a:spcAft>
              <a:buFont typeface="Arial"/>
              <a:buChar char="•"/>
            </a:pPr>
            <a:r>
              <a:rPr sz="2800" b="0" i="0">
                <a:solidFill>
                  <a:srgbClr val="4A403A"/>
                </a:solidFill>
                <a:latin typeface="Arial"/>
              </a:rPr>
              <a:t>Dán thẻ lên bảng, cả lớp 'đi tham quan' và góp ý bằng nhãn dán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10</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Tranh luận với Ăng-ghen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Ph. Ăng-ghen viết: '… Không có cơ sở của nền văn minh Hy Lạp và đế chế La Mã thì không có châu Âu hiện đại'</a:t>
            </a:r>
          </a:p>
          <a:p>
            <a:pPr marL="411480" indent="-365760">
              <a:spcAft>
                <a:spcPts val="900"/>
              </a:spcAft>
              <a:buFont typeface="Arial"/>
              <a:buChar char="•"/>
            </a:pPr>
            <a:r>
              <a:rPr sz="2800" b="0" i="0">
                <a:solidFill>
                  <a:srgbClr val="4A403A"/>
                </a:solidFill>
                <a:latin typeface="Arial"/>
              </a:rPr>
              <a:t>Em có đồng ý với nhận định này không? Vì sao?</a:t>
            </a:r>
          </a:p>
          <a:p>
            <a:pPr marL="411480" indent="-365760">
              <a:spcAft>
                <a:spcPts val="900"/>
              </a:spcAft>
              <a:buFont typeface="Arial"/>
              <a:buChar char="•"/>
            </a:pPr>
            <a:r>
              <a:rPr sz="2800" b="0" i="0">
                <a:solidFill>
                  <a:srgbClr val="4A403A"/>
                </a:solidFill>
                <a:latin typeface="Arial"/>
              </a:rPr>
              <a:t>Dùng ít nhất 2 dẫn chứng đã học để bảo vệ ý kiến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2 phút – chia sẻ cả lớp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Hy Lạp – La Mã: chữ cái, chữ La-tinh, sử thi, kịch, kiến trúc, khoa học, triết học, Ô-lim-pích</a:t>
            </a:r>
          </a:p>
          <a:p>
            <a:pPr marL="411480" indent="-365760">
              <a:spcAft>
                <a:spcPts val="900"/>
              </a:spcAft>
              <a:buFont typeface="Arial"/>
              <a:buChar char="•"/>
            </a:pPr>
            <a:r>
              <a:rPr sz="2800" b="0" i="0">
                <a:solidFill>
                  <a:srgbClr val="4A403A"/>
                </a:solidFill>
                <a:latin typeface="Arial"/>
              </a:rPr>
              <a:t>Phục hưng (XIV–XVII): phục hưng giá trị Hy Lạp – La Mã, đề cao con người</a:t>
            </a:r>
          </a:p>
          <a:p>
            <a:pPr marL="411480" indent="-365760">
              <a:spcAft>
                <a:spcPts val="900"/>
              </a:spcAft>
              <a:buFont typeface="Arial"/>
              <a:buChar char="•"/>
            </a:pPr>
            <a:r>
              <a:rPr sz="2800" b="0" i="0">
                <a:solidFill>
                  <a:srgbClr val="4A403A"/>
                </a:solidFill>
                <a:latin typeface="Arial"/>
              </a:rPr>
              <a:t>Ý nghĩa: nền tảng cho văn minh Tây Âu và nhân loại, mở đường cho cách mạng tư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(SGK tr.37): sưu tầm tư liệu (sách, báo, internet…) và giới thiệu một thành tựu tiêu biểu của văn minh Hy Lạp – La Mã hoặc Phục hưng</a:t>
            </a:r>
          </a:p>
          <a:p>
            <a:pPr marL="411480" indent="-365760">
              <a:spcAft>
                <a:spcPts val="900"/>
              </a:spcAft>
              <a:buFont typeface="Arial"/>
              <a:buChar char="•"/>
            </a:pPr>
            <a:r>
              <a:rPr sz="2800" b="0" i="0">
                <a:solidFill>
                  <a:srgbClr val="4A403A"/>
                </a:solidFill>
                <a:latin typeface="Arial"/>
              </a:rPr>
              <a:t>Ghi rõ nguồn tư liệu; nộp bản trình bày hoặc ảnh (GV hẹn ngày)</a:t>
            </a:r>
          </a:p>
          <a:p>
            <a:pPr marL="411480" indent="-365760">
              <a:spcAft>
                <a:spcPts val="900"/>
              </a:spcAft>
              <a:buFont typeface="Arial"/>
              <a:buChar char="•"/>
            </a:pPr>
            <a:r>
              <a:rPr sz="2800" b="0" i="0">
                <a:solidFill>
                  <a:srgbClr val="4A403A"/>
                </a:solidFill>
                <a:latin typeface="Arial"/>
              </a:rPr>
              <a:t>Đọc trước Bài 6: Các cuộc cách mạng công nghiệp thời cận đại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