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Bài 6, SGK tr.38–44. Gợi ý 3 tiết: T1 CMCN lần thứ nhất; T2 CMCN lần thứ hai; T3 ý nghĩa + luyện tập, vận dụng (theo KH của tổ).</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Mục tiêu theo SGK tr.38.</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Theo SGK tr.38 (năm 2021): máy bay mất khoảng gần 2 giờ; tàu hoả (loại có tốc độ cao nhất) khoảng 30 giờ; xe đạp có thể mất tới gần 1 000 giờ. Nếu không có phương tiện hiện đại, con người tốn rất nhiều thời gian và công sức. Hỏi: kể tên thành tựu khác của các cuộc cách mạng công nghiệp thời cận đại; các cuộc cách mạng này có ý nghĩa gì với nhân loại?</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Số liệu theo SGK tr.38 (gần đúng); phép tính do trợ lý tự tính lại. Cho HS giơ thẻ trước khi bấm đáp án.</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B. 1 000 giờ : 2 giờ = 500 → máy bay nhanh hơn xe đạp khoảng 500 lần (số liệu gần đúng theo SGK tr.38). Phương tiện giao thông hiện đại giúp tiết kiệm thời gian, công sức vô cùng lớn.</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tr.39, kèm Tư liệu 1: 'Khởi điểm của cuộc cách mạng công nghiệp là sự xuất hiện máy móc…'.</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Cho HS quan sát và đọc năm trên sơ đồ.</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thêm: vì sao máy hơi nước 'khởi đầu quá trình công nghiệp hoá ở nước Anh'? (tạo ra nguồn động lực mới, giảm sức lao động chân tay).</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Theo Hình 2 (SGK tr.39): máy kéo sợi Gien-ni 1764; máy kéo sợi chạy bằng sức nước của Ri-chác Ác-rai 1769; máy hơi nước của Giêm Oát 1784; máy dệt chạy bằng hơi nước của Ét-mơn Các-rai 1785.</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tr.39–40.</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5: đầu máy xe lửa chạy trên đường ray đầu tiên (Ri-chác Tơ-re-vi-thích).</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tr.40 (câu hỏi cuối mục 1). Không có đáp án duy nhất; yêu cầu lập luận có dẫn chứng. ĐGTX tiêu chí báo trước: (1) nêu đúng thành tựu, (2) lập luận có dẫn chứng, (3) trình bày rõ ràng.</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tr.41.</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phương pháp lò cao luyện gang lỏng thành thép chất lượng tốt, dễ cán, giá thành rẻ, giúp chế tạo máy móc, động cơ nhanh hơn, tạo thuận lợi xây dựng đường xe lửa, đóng tàu thuyền, chế tạo vũ khí…</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Phát minh về điện của Pha-ra-đây, Ê-đi-xơn, Tét-la là cơ sở cho động cơ điện, điện thoại, vô tuyến điện, ứng dụng năng lượng điện vào cuộc sống.</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động cơ điện đầu tiên do Mai-cơn Pha-ra-đây phát minh (1821). Năm 1879, Ê-đi-xơn hoàn thiện phát minh bóng đèn sợi đốt; Ni-cô-la Tét-la thúc đẩy phát triển mạng lưới điện xoay chiều.</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Hình 9: Máy vô tuyến điện (Gu-li-ê-li-nô Mác-cô-ni, I-ta-li-a, 1897).</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Hen-ri Pho chế tạo thành công xe hơi bốn bánh đầu tiên năm 1896; 1903 thành lập Công ty Pho Mô-tô; 1908 ra đời Mô-đen T nổi tiếng khắp thế giới; ông áp dụng máy móc để xây dựng dây chuyền lắp ráp hàng loạt.</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Năm 1903, hai anh em nhà Rai (Mỹ) thử nghiệm thành công máy bay chạy bằng động cơ xăng — tạo động lực phát triển đường hàng không.</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Hoạt động sắp xếp theo thời gian giúp HS ghi nhớ trình tự. Cho HS giơ thẻ.</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D. Theo SGK tr.41–42: điện thoại 1876; bóng đèn điện hoàn thiện 1879; máy vô tuyến điện 1897; máy bay chạy bằng động cơ xăng của anh em nhà Rai 1903 → máy bay ra đời sau cùng.</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tr.41–42. Câu hỏi SGK tr.42: Nêu một số thành tựu cơ bản của Cách mạng công nghiệp lần thứ hai.</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tr.43.</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Đọc bảng: Anh 1,3 → 4,9 (tăng 377%); Mỹ 1,2 → 10,2 (850%); Đức 0,7 → 6,4 (910%). Năm 1860 Anh và Pháp đứng đầu nền sản xuất công nghiệp thế giới, nhưng đến 1913 Mỹ và Đức chiếm hai vị trí đó.</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Số liệu và tỉ lệ trích đúng bảng SGK tr.43. Gợi ý nâng cao: hỏi HS 'tỉ lệ tăng cao nhất' khác 'sản lượng cao nhất' như thế nào.</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Đáp án: C. Tỉ lệ tăng: Anh 377%, Mỹ 850%, Đức 910% → Đức tăng nhanh nhất. Tuy vậy, năm 1900 Mỹ có sản lượng lớn nhất (10,2 triệu tấn). Điều này phản ánh vị thế mới của Mỹ và Đức so với Anh, Pháp.</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Hỏi: đường sắt thay đổi giao thông vận tải và kinh tế như thế nào?</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tr.43–44.</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Em có biết SGK tr.44: tác động tiêu cực gồm ô nhiễm môi trường, bóc lột lao động phụ nữ và trẻ em, xâm chiếm và tranh giành thuộc địa… Tích cực: tăng năng suất, giao thông – thông tin phát triển, đô thị hoá, đời sống văn hoá phong phú. Câu hỏi cuối mục (SGK tr.44): nêu ý nghĩa của CMCN lần 1 và 2 về kinh tế, xã hội, văn hoá. 💡 Phần 'làm thế nào để hạn chế' là gợi ý mở của trợ lý.</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SGK tr.44 – Luyện tập. Có thể dùng các mốc: 1764 máy kéo sợi Gien-ni (Anh); 1769 máy kéo sợi sức nước (Anh); 1784 máy hơi nước (Anh); 1804 đầu máy xe lửa (Anh); 1856 lò cao (Anh); 1876 điện thoại (Mỹ); 1879 bóng đèn (Mỹ); 1897 vô tuyến điện (I-ta-li-a); 1903 máy bay (Mỹ). Tiêu chí báo trước: đúng thành tựu, đúng năm và quốc gia, ý nghĩa rõ; mọi nhóm chấm cùng tiêu chí.</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 Id="rId3" Type="http://schemas.openxmlformats.org/officeDocument/2006/relationships/image" Target="../media/image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 Id="rId3" Type="http://schemas.openxmlformats.org/officeDocument/2006/relationships/image" Target="../media/image5.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 Id="rId3" Type="http://schemas.openxmlformats.org/officeDocument/2006/relationships/image" Target="../media/image6.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 Id="rId3" Type="http://schemas.openxmlformats.org/officeDocument/2006/relationships/image" Target="../media/image7.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 Id="rId3" Type="http://schemas.openxmlformats.org/officeDocument/2006/relationships/image" Target="../media/image8.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9.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 Id="rId3" Type="http://schemas.openxmlformats.org/officeDocument/2006/relationships/image" Target="../media/image1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7.xml"/><Relationship Id="rId3" Type="http://schemas.openxmlformats.org/officeDocument/2006/relationships/image" Target="../media/image11.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A403A"/>
        </a:solidFill>
        <a:effectLst/>
      </p:bgPr>
    </p:bg>
    <p:spTree>
      <p:nvGrpSpPr>
        <p:cNvPr id="1" name=""/>
        <p:cNvGrpSpPr/>
        <p:nvPr/>
      </p:nvGrpSpPr>
      <p:grpSpPr/>
      <p:sp>
        <p:nvSpPr>
          <p:cNvPr id="2" name="Oval 1"/>
          <p:cNvSpPr/>
          <p:nvPr/>
        </p:nvSpPr>
        <p:spPr>
          <a:xfrm>
            <a:off x="9997135" y="-1828800"/>
            <a:ext cx="3657600" cy="36576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645920" y="5669280"/>
            <a:ext cx="2377440" cy="23774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1097280" y="3703320"/>
            <a:ext cx="2743200" cy="9144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14400" y="1280160"/>
            <a:ext cx="9082735" cy="2286000"/>
          </a:xfrm>
          <a:prstGeom prst="rect">
            <a:avLst/>
          </a:prstGeom>
          <a:noFill/>
        </p:spPr>
        <p:txBody>
          <a:bodyPr wrap="square" anchor="ctr">
            <a:noAutofit/>
          </a:bodyPr>
          <a:lstStyle/>
          <a:p>
            <a:pPr algn="l">
              <a:spcAft>
                <a:spcPts val="1600"/>
              </a:spcAft>
            </a:pPr>
            <a:r>
              <a:rPr sz="4600" b="1" i="0">
                <a:solidFill>
                  <a:srgbClr val="FFFFFF"/>
                </a:solidFill>
                <a:latin typeface="Arial"/>
              </a:rPr>
              <a:t>Các cuộc cách mạng công nghiệp thời cận đại</a:t>
            </a:r>
          </a:p>
        </p:txBody>
      </p:sp>
      <p:sp>
        <p:nvSpPr>
          <p:cNvPr id="6" name="TextBox 5"/>
          <p:cNvSpPr txBox="1"/>
          <p:nvPr/>
        </p:nvSpPr>
        <p:spPr>
          <a:xfrm>
            <a:off x="914400" y="3931920"/>
            <a:ext cx="10362895" cy="914400"/>
          </a:xfrm>
          <a:prstGeom prst="rect">
            <a:avLst/>
          </a:prstGeom>
          <a:noFill/>
        </p:spPr>
        <p:txBody>
          <a:bodyPr wrap="square" anchor="t">
            <a:noAutofit/>
          </a:bodyPr>
          <a:lstStyle/>
          <a:p>
            <a:pPr algn="l">
              <a:spcAft>
                <a:spcPts val="800"/>
              </a:spcAft>
            </a:pPr>
            <a:r>
              <a:rPr sz="2400" b="0" i="0">
                <a:solidFill>
                  <a:srgbClr val="FFFFFF"/>
                </a:solidFill>
                <a:latin typeface="Arial"/>
              </a:rPr>
              <a:t>Lịch sử 10 – Kết nối tri thức – Chủ đề 4 – Bài 6</a:t>
            </a:r>
          </a:p>
        </p:txBody>
      </p:sp>
      <p:sp>
        <p:nvSpPr>
          <p:cNvPr id="7" name="TextBox 6"/>
          <p:cNvSpPr txBox="1"/>
          <p:nvPr/>
        </p:nvSpPr>
        <p:spPr>
          <a:xfrm>
            <a:off x="914400" y="5029200"/>
            <a:ext cx="10362895" cy="731520"/>
          </a:xfrm>
          <a:prstGeom prst="rect">
            <a:avLst/>
          </a:prstGeom>
          <a:noFill/>
        </p:spPr>
        <p:txBody>
          <a:bodyPr wrap="square" anchor="t">
            <a:noAutofit/>
          </a:bodyPr>
          <a:lstStyle/>
          <a:p>
            <a:pPr algn="l">
              <a:spcAft>
                <a:spcPts val="700"/>
              </a:spcAft>
            </a:pPr>
            <a:r>
              <a:rPr sz="2000" b="0" i="0">
                <a:solidFill>
                  <a:srgbClr val="FFFFFF"/>
                </a:solidFill>
                <a:latin typeface="Arial"/>
              </a:rPr>
              <a:t>Giáo viên: Cô Xoan – Trung tâm GDNN-GDTX Bà Rịa – Vũng Tàu</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Học xong bài này, em sẽ</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Biết sưu tầm, sử dụng tư liệu để tìm hiểu các cuộc cách mạng công nghiệp thời cận đại</a:t>
            </a:r>
          </a:p>
          <a:p>
            <a:pPr marL="411480" indent="-365760">
              <a:spcAft>
                <a:spcPts val="900"/>
              </a:spcAft>
              <a:buFont typeface="Arial"/>
              <a:buChar char="•"/>
            </a:pPr>
            <a:r>
              <a:rPr sz="2800" b="0" i="0">
                <a:solidFill>
                  <a:srgbClr val="4A403A"/>
                </a:solidFill>
                <a:latin typeface="Arial"/>
              </a:rPr>
              <a:t>Nêu thành tựu cơ bản và ý nghĩa của cách mạng công nghiệp lần thứ nhất và lần thứ hai về kinh tế, xã hội, văn hoá</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Khởi động: Hà Nội → TP. Hồ Chí Minh mất bao lâu?</a:t>
            </a:r>
          </a:p>
        </p:txBody>
      </p:sp>
      <p:sp>
        <p:nvSpPr>
          <p:cNvPr id="5" name="Rectangle 4"/>
          <p:cNvSpPr/>
          <p:nvPr/>
        </p:nvSpPr>
        <p:spPr>
          <a:xfrm>
            <a:off x="1930275" y="1408176"/>
            <a:ext cx="8331143"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h1.jpg"/>
          <p:cNvPicPr>
            <a:picLocks noChangeAspect="1"/>
          </p:cNvPicPr>
          <p:nvPr/>
        </p:nvPicPr>
        <p:blipFill>
          <a:blip r:embed="rId3"/>
          <a:stretch>
            <a:fillRect/>
          </a:stretch>
        </p:blipFill>
        <p:spPr>
          <a:xfrm>
            <a:off x="1985139" y="1463040"/>
            <a:ext cx="822141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 – SGK tr.38</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900"/>
              </a:spcAft>
            </a:pPr>
            <a:r>
              <a:rPr sz="2700" b="1" i="0">
                <a:solidFill>
                  <a:srgbClr val="4A403A"/>
                </a:solidFill>
                <a:latin typeface="Arial"/>
              </a:rPr>
              <a:t>Khởi động – tính nhanh: Hà Nội → TP. Hồ Chí Minh bằng máy bay mất khoảng 2 giờ, bằng xe đạp khoảng 1 000 giờ. Máy bay nhanh hơn xe đạp khoảng bao nhiêu lần?</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50 lần</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500 lần</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Khoảng 5 000 lần</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B</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000" b="0" i="0">
                <a:solidFill>
                  <a:srgbClr val="6E5F52"/>
                </a:solidFill>
                <a:latin typeface="Arial"/>
              </a:rPr>
              <a:t>Khởi động – tính nhanh: Hà Nội → TP. Hồ Chí Minh bằng máy bay mất khoảng 2 giờ, bằng xe đạp khoảng 1 000 giờ. Máy bay nhanh hơn xe đạp khoảng bao nhiêu lần?</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Khoảng 50 lần</a:t>
            </a:r>
          </a:p>
        </p:txBody>
      </p:sp>
      <p:sp>
        <p:nvSpPr>
          <p:cNvPr id="10" name="Rounded Rectangle 9"/>
          <p:cNvSpPr/>
          <p:nvPr/>
        </p:nvSpPr>
        <p:spPr>
          <a:xfrm>
            <a:off x="640080" y="3273552"/>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Khoảng 500 lần</a:t>
            </a:r>
          </a:p>
        </p:txBody>
      </p:sp>
      <p:sp>
        <p:nvSpPr>
          <p:cNvPr id="14" name="Rounded Rectangle 13"/>
          <p:cNvSpPr/>
          <p:nvPr/>
        </p:nvSpPr>
        <p:spPr>
          <a:xfrm>
            <a:off x="640080" y="4215383"/>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Khoảng 5 000 lần</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1 000 giờ : 2 giờ = 500 → máy bay nhanh hơn xe đạp khoảng 500 lần (số liệu gần đúng theo SGK tr.38). Phương tiện giao thông hiện đại giúp tiết kiệm thời gian, công sức vô cùng lớn.</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1. Cách mạng công nghiệp lần thứ nhất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Diễn ra khoảng nửa sau thế kỉ XVIII, bắt đầu ở Anh, sau lan ra nhiều nước châu Âu và Bắc Mỹ</a:t>
            </a:r>
          </a:p>
          <a:p>
            <a:pPr marL="411480" indent="-365760">
              <a:spcAft>
                <a:spcPts val="900"/>
              </a:spcAft>
              <a:buFont typeface="Arial"/>
              <a:buChar char="•"/>
            </a:pPr>
            <a:r>
              <a:rPr sz="2800" b="0" i="0">
                <a:solidFill>
                  <a:srgbClr val="4A403A"/>
                </a:solidFill>
                <a:latin typeface="Arial"/>
              </a:rPr>
              <a:t>Bản chất: cuộc cách mạng về kĩ thuật – bước nhảy vọt từ lao động thủ công sang lao động bằng máy móc</a:t>
            </a:r>
          </a:p>
          <a:p>
            <a:pPr marL="411480" indent="-365760">
              <a:spcAft>
                <a:spcPts val="900"/>
              </a:spcAft>
              <a:buFont typeface="Arial"/>
              <a:buChar char="•"/>
            </a:pPr>
            <a:r>
              <a:rPr sz="2800" b="0" i="0">
                <a:solidFill>
                  <a:srgbClr val="4A403A"/>
                </a:solidFill>
                <a:latin typeface="Arial"/>
              </a:rPr>
              <a:t>Tiến bộ chủ yếu: ngành dệt, cơ khí, luyện kim, giao thông vận tải; đầu tiên là máy móc ngành dệt</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Hình 2: quá trình phát minh các máy móc ở Anh</a:t>
            </a:r>
          </a:p>
        </p:txBody>
      </p:sp>
      <p:sp>
        <p:nvSpPr>
          <p:cNvPr id="5" name="Rectangle 4"/>
          <p:cNvSpPr/>
          <p:nvPr/>
        </p:nvSpPr>
        <p:spPr>
          <a:xfrm>
            <a:off x="3433229" y="1408176"/>
            <a:ext cx="5325237"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h2.jpg"/>
          <p:cNvPicPr>
            <a:picLocks noChangeAspect="1"/>
          </p:cNvPicPr>
          <p:nvPr/>
        </p:nvPicPr>
        <p:blipFill>
          <a:blip r:embed="rId3"/>
          <a:stretch>
            <a:fillRect/>
          </a:stretch>
        </p:blipFill>
        <p:spPr>
          <a:xfrm>
            <a:off x="3488093" y="1463040"/>
            <a:ext cx="5215509"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2 – SGK tr.39</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Theo sơ đồ Hình 2: máy hơi nước của Giêm Oát được phát minh năm nào?</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1764</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1769</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1784</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1785</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Theo sơ đồ Hình 2: máy hơi nước của Giêm Oát được phát minh năm nào?</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1764</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1769</a:t>
            </a:r>
          </a:p>
        </p:txBody>
      </p:sp>
      <p:sp>
        <p:nvSpPr>
          <p:cNvPr id="14" name="Rounded Rectangle 13"/>
          <p:cNvSpPr/>
          <p:nvPr/>
        </p:nvSpPr>
        <p:spPr>
          <a:xfrm>
            <a:off x="640080" y="3744468"/>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1784</a:t>
            </a:r>
          </a:p>
        </p:txBody>
      </p:sp>
      <p:sp>
        <p:nvSpPr>
          <p:cNvPr id="18" name="Rounded Rectangle 17"/>
          <p:cNvSpPr/>
          <p:nvPr/>
        </p:nvSpPr>
        <p:spPr>
          <a:xfrm>
            <a:off x="640080" y="4450842"/>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1785</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Theo Hình 2 (SGK tr.39): máy kéo sợi Gien-ni 1764; máy kéo sợi chạy bằng sức nước của Ri-chác Ác-rai 1769; máy hơi nước của Giêm Oát 1784; máy dệt chạy bằng hơi nước của Ét-mơn Các-rai 1785.</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900"/>
              </a:spcAft>
            </a:pPr>
            <a:r>
              <a:rPr sz="2700" b="1" i="0">
                <a:solidFill>
                  <a:srgbClr val="FFFFFF"/>
                </a:solidFill>
                <a:latin typeface="Arial"/>
              </a:rPr>
              <a:t>Thành tựu: ngành dệt, động lực, luyện kim, giao thông</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Máy kéo sợi Gien-ni (1764): 16–18 cọc suốt, 1 công nhân điều khiển → năng suất tăng gấp nhiều lần</a:t>
            </a:r>
          </a:p>
          <a:p>
            <a:pPr marL="411480" indent="-365760">
              <a:spcAft>
                <a:spcPts val="800"/>
              </a:spcAft>
              <a:buFont typeface="Arial"/>
              <a:buChar char="•"/>
            </a:pPr>
            <a:r>
              <a:rPr sz="2500" b="0" i="0">
                <a:solidFill>
                  <a:srgbClr val="4A403A"/>
                </a:solidFill>
                <a:latin typeface="Arial"/>
              </a:rPr>
              <a:t>Máy dệt chạy bằng hơi nước (Các-rai): năng suất thợ dệt tăng gần 40 lần</a:t>
            </a:r>
          </a:p>
          <a:p>
            <a:pPr marL="411480" indent="-365760">
              <a:spcAft>
                <a:spcPts val="800"/>
              </a:spcAft>
              <a:buFont typeface="Arial"/>
              <a:buChar char="•"/>
            </a:pPr>
            <a:r>
              <a:rPr sz="2500" b="0" i="0">
                <a:solidFill>
                  <a:srgbClr val="4A403A"/>
                </a:solidFill>
                <a:latin typeface="Arial"/>
              </a:rPr>
              <a:t>Máy hơi nước (Giêm Oát, 1784): nguồn động lực mới, khởi đầu công nghiệp hoá ở Anh</a:t>
            </a:r>
          </a:p>
          <a:p>
            <a:pPr marL="411480" indent="-365760">
              <a:spcAft>
                <a:spcPts val="800"/>
              </a:spcAft>
              <a:buFont typeface="Arial"/>
              <a:buChar char="•"/>
            </a:pPr>
            <a:r>
              <a:rPr sz="2500" b="0" i="0">
                <a:solidFill>
                  <a:srgbClr val="4A403A"/>
                </a:solidFill>
                <a:latin typeface="Arial"/>
              </a:rPr>
              <a:t>Lò luyện quặng 'pút-đinh' (1784); đầu máy xe lửa chạy trên đường ray đầu tiên (1804)</a:t>
            </a:r>
          </a:p>
          <a:p>
            <a:pPr marL="411480" indent="-365760">
              <a:spcAft>
                <a:spcPts val="800"/>
              </a:spcAft>
              <a:buFont typeface="Arial"/>
              <a:buChar char="•"/>
            </a:pPr>
            <a:r>
              <a:rPr sz="2500" b="0" i="0">
                <a:solidFill>
                  <a:srgbClr val="4A403A"/>
                </a:solidFill>
                <a:latin typeface="Arial"/>
              </a:rPr>
              <a:t>Lan sang châu Âu, Mỹ: tàu thuỷ chở khách đầu tiên ở Mỹ (1807, Rô-bớt Phơn-tơn)…</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Đầu máy xe lửa chạy trên đường ray đầu tiên</a:t>
            </a:r>
          </a:p>
        </p:txBody>
      </p:sp>
      <p:sp>
        <p:nvSpPr>
          <p:cNvPr id="5" name="Rectangle 4"/>
          <p:cNvSpPr/>
          <p:nvPr/>
        </p:nvSpPr>
        <p:spPr>
          <a:xfrm>
            <a:off x="3231780" y="1408176"/>
            <a:ext cx="5728135"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h5.jpg"/>
          <p:cNvPicPr>
            <a:picLocks noChangeAspect="1"/>
          </p:cNvPicPr>
          <p:nvPr/>
        </p:nvPicPr>
        <p:blipFill>
          <a:blip r:embed="rId3"/>
          <a:stretch>
            <a:fillRect/>
          </a:stretch>
        </p:blipFill>
        <p:spPr>
          <a:xfrm>
            <a:off x="3286644" y="1463040"/>
            <a:ext cx="5618407"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5 – SGK tr.40</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Hoạt động: Thành tựu nào quan trọng nhất?</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Nêu những thành tựu cơ bản của nước Anh và một số nước khác ở châu Âu, Bắc Mỹ trong CMCN lần thứ nhất</a:t>
            </a:r>
          </a:p>
          <a:p>
            <a:pPr marL="411480" indent="-365760">
              <a:spcAft>
                <a:spcPts val="900"/>
              </a:spcAft>
              <a:buFont typeface="Arial"/>
              <a:buChar char="•"/>
            </a:pPr>
            <a:r>
              <a:rPr sz="2800" b="0" i="0">
                <a:solidFill>
                  <a:srgbClr val="4A403A"/>
                </a:solidFill>
                <a:latin typeface="Arial"/>
              </a:rPr>
              <a:t>Chọn 1 thành tựu em cho là quan trọng nhất</a:t>
            </a:r>
          </a:p>
          <a:p>
            <a:pPr marL="411480" indent="-365760">
              <a:spcAft>
                <a:spcPts val="900"/>
              </a:spcAft>
              <a:buFont typeface="Arial"/>
              <a:buChar char="•"/>
            </a:pPr>
            <a:r>
              <a:rPr sz="2800" b="0" i="0">
                <a:solidFill>
                  <a:srgbClr val="4A403A"/>
                </a:solidFill>
                <a:latin typeface="Arial"/>
              </a:rPr>
              <a:t>Giải thích vì sao (ít nhất 2 lí do) — mỗi bạn bảo vệ ý kiến trong 1 phút</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6</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600"/>
              </a:spcAft>
            </a:pPr>
            <a:r>
              <a:rPr sz="1900" b="1" i="0">
                <a:solidFill>
                  <a:srgbClr val="FFFFFF"/>
                </a:solidFill>
                <a:latin typeface="Arial"/>
              </a:rPr>
              <a:t>Cá nhân 2 phút – cặp đôi – 3 bạn báo cáo</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2. Cách mạng công nghiệp lần thứ hai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Diễn ra từ nửa sau thế kỉ XIX đến khi Chiến tranh thế giới thứ nhất bùng nổ (1914)</a:t>
            </a:r>
          </a:p>
          <a:p>
            <a:pPr marL="411480" indent="-365760">
              <a:spcAft>
                <a:spcPts val="900"/>
              </a:spcAft>
              <a:buFont typeface="Arial"/>
              <a:buChar char="•"/>
            </a:pPr>
            <a:r>
              <a:rPr sz="2800" b="0" i="0">
                <a:solidFill>
                  <a:srgbClr val="4A403A"/>
                </a:solidFill>
                <a:latin typeface="Arial"/>
              </a:rPr>
              <a:t>Bối cảnh: Tây Âu và Mỹ đã đạt thành tựu quan trọng trong lần thứ nhất, tiếp tục đẩy mạnh công nghiệp hoá</a:t>
            </a:r>
          </a:p>
          <a:p>
            <a:pPr marL="411480" indent="-365760">
              <a:spcAft>
                <a:spcPts val="900"/>
              </a:spcAft>
              <a:buFont typeface="Arial"/>
              <a:buChar char="•"/>
            </a:pPr>
            <a:r>
              <a:rPr sz="2800" b="0" i="0">
                <a:solidFill>
                  <a:srgbClr val="4A403A"/>
                </a:solidFill>
                <a:latin typeface="Arial"/>
              </a:rPr>
              <a:t>Gắn liền với tiến bộ khoa học, kĩ thuật trong rất nhiều lĩnh vực</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Luyện thép bằng lò cao (1856)</a:t>
            </a:r>
          </a:p>
        </p:txBody>
      </p:sp>
      <p:sp>
        <p:nvSpPr>
          <p:cNvPr id="5" name="Rectangle 4"/>
          <p:cNvSpPr/>
          <p:nvPr/>
        </p:nvSpPr>
        <p:spPr>
          <a:xfrm>
            <a:off x="3660365" y="1408176"/>
            <a:ext cx="487096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h6.jpg"/>
          <p:cNvPicPr>
            <a:picLocks noChangeAspect="1"/>
          </p:cNvPicPr>
          <p:nvPr/>
        </p:nvPicPr>
        <p:blipFill>
          <a:blip r:embed="rId3"/>
          <a:stretch>
            <a:fillRect/>
          </a:stretch>
        </p:blipFill>
        <p:spPr>
          <a:xfrm>
            <a:off x="3715229" y="1463040"/>
            <a:ext cx="476123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6 – SGK tr.41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Điện thoại (1876)</a:t>
            </a:r>
          </a:p>
        </p:txBody>
      </p:sp>
      <p:sp>
        <p:nvSpPr>
          <p:cNvPr id="5" name="Rectangle 4"/>
          <p:cNvSpPr/>
          <p:nvPr/>
        </p:nvSpPr>
        <p:spPr>
          <a:xfrm>
            <a:off x="3432532" y="1408176"/>
            <a:ext cx="5326630"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h7.jpg"/>
          <p:cNvPicPr>
            <a:picLocks noChangeAspect="1"/>
          </p:cNvPicPr>
          <p:nvPr/>
        </p:nvPicPr>
        <p:blipFill>
          <a:blip r:embed="rId3"/>
          <a:stretch>
            <a:fillRect/>
          </a:stretch>
        </p:blipFill>
        <p:spPr>
          <a:xfrm>
            <a:off x="3487396" y="1463040"/>
            <a:ext cx="5216902"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7 – SGK tr.41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000"/>
              </a:spcAft>
            </a:pPr>
            <a:r>
              <a:rPr sz="3000" b="1" i="0">
                <a:solidFill>
                  <a:srgbClr val="FFFFFF"/>
                </a:solidFill>
                <a:latin typeface="Arial"/>
              </a:rPr>
              <a:t>Tem in chân dung Ê-đi-xơn và bóng đèn điện (1879)</a:t>
            </a:r>
          </a:p>
        </p:txBody>
      </p:sp>
      <p:sp>
        <p:nvSpPr>
          <p:cNvPr id="5" name="Rectangle 4"/>
          <p:cNvSpPr/>
          <p:nvPr/>
        </p:nvSpPr>
        <p:spPr>
          <a:xfrm>
            <a:off x="3954400" y="1408176"/>
            <a:ext cx="4282893"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h8.jpg"/>
          <p:cNvPicPr>
            <a:picLocks noChangeAspect="1"/>
          </p:cNvPicPr>
          <p:nvPr/>
        </p:nvPicPr>
        <p:blipFill>
          <a:blip r:embed="rId3"/>
          <a:stretch>
            <a:fillRect/>
          </a:stretch>
        </p:blipFill>
        <p:spPr>
          <a:xfrm>
            <a:off x="4009264" y="1463040"/>
            <a:ext cx="417316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8 – SGK tr.41</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Máy vô tuyến điện (1897)</a:t>
            </a:r>
          </a:p>
        </p:txBody>
      </p:sp>
      <p:sp>
        <p:nvSpPr>
          <p:cNvPr id="5" name="Rectangle 4"/>
          <p:cNvSpPr/>
          <p:nvPr/>
        </p:nvSpPr>
        <p:spPr>
          <a:xfrm>
            <a:off x="2382595" y="1408176"/>
            <a:ext cx="7426504"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h9.jpg"/>
          <p:cNvPicPr>
            <a:picLocks noChangeAspect="1"/>
          </p:cNvPicPr>
          <p:nvPr/>
        </p:nvPicPr>
        <p:blipFill>
          <a:blip r:embed="rId3"/>
          <a:stretch>
            <a:fillRect/>
          </a:stretch>
        </p:blipFill>
        <p:spPr>
          <a:xfrm>
            <a:off x="2437459" y="1463040"/>
            <a:ext cx="7316776"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9 – SGK tr.42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Xe hơi Mô-đen T (1908)</a:t>
            </a:r>
          </a:p>
        </p:txBody>
      </p:sp>
      <p:sp>
        <p:nvSpPr>
          <p:cNvPr id="5" name="Rectangle 4"/>
          <p:cNvSpPr/>
          <p:nvPr/>
        </p:nvSpPr>
        <p:spPr>
          <a:xfrm>
            <a:off x="3413491" y="1408176"/>
            <a:ext cx="5364713"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h10.jpg"/>
          <p:cNvPicPr>
            <a:picLocks noChangeAspect="1"/>
          </p:cNvPicPr>
          <p:nvPr/>
        </p:nvPicPr>
        <p:blipFill>
          <a:blip r:embed="rId3"/>
          <a:stretch>
            <a:fillRect/>
          </a:stretch>
        </p:blipFill>
        <p:spPr>
          <a:xfrm>
            <a:off x="3468355" y="1463040"/>
            <a:ext cx="525498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10 – SGK tr.42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Máy bay anh em nhà Rai (1903)</a:t>
            </a:r>
          </a:p>
        </p:txBody>
      </p:sp>
      <p:sp>
        <p:nvSpPr>
          <p:cNvPr id="5" name="Rectangle 4"/>
          <p:cNvSpPr/>
          <p:nvPr/>
        </p:nvSpPr>
        <p:spPr>
          <a:xfrm>
            <a:off x="1862945" y="1408176"/>
            <a:ext cx="8465803"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h11.jpg"/>
          <p:cNvPicPr>
            <a:picLocks noChangeAspect="1"/>
          </p:cNvPicPr>
          <p:nvPr/>
        </p:nvPicPr>
        <p:blipFill>
          <a:blip r:embed="rId3"/>
          <a:stretch>
            <a:fillRect/>
          </a:stretch>
        </p:blipFill>
        <p:spPr>
          <a:xfrm>
            <a:off x="1917809" y="1463040"/>
            <a:ext cx="835607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11 – SGK tr.42</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Trong các phát minh sau, phát minh nào ra đời SAU CÙNG (theo các năm trong SGK)?</a:t>
            </a:r>
          </a:p>
        </p:txBody>
      </p:sp>
      <p:sp>
        <p:nvSpPr>
          <p:cNvPr id="6" name="Rounded Rectangle 5"/>
          <p:cNvSpPr/>
          <p:nvPr/>
        </p:nvSpPr>
        <p:spPr>
          <a:xfrm>
            <a:off x="640080" y="2926080"/>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999917"/>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999917"/>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A</a:t>
            </a:r>
          </a:p>
        </p:txBody>
      </p:sp>
      <p:sp>
        <p:nvSpPr>
          <p:cNvPr id="9" name="TextBox 8"/>
          <p:cNvSpPr txBox="1"/>
          <p:nvPr/>
        </p:nvSpPr>
        <p:spPr>
          <a:xfrm>
            <a:off x="1642262" y="2944368"/>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Điện thoại (1876)</a:t>
            </a:r>
          </a:p>
        </p:txBody>
      </p:sp>
      <p:sp>
        <p:nvSpPr>
          <p:cNvPr id="10" name="Rounded Rectangle 9"/>
          <p:cNvSpPr/>
          <p:nvPr/>
        </p:nvSpPr>
        <p:spPr>
          <a:xfrm>
            <a:off x="640080" y="3792474"/>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866311"/>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866311"/>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B</a:t>
            </a:r>
          </a:p>
        </p:txBody>
      </p:sp>
      <p:sp>
        <p:nvSpPr>
          <p:cNvPr id="13" name="TextBox 12"/>
          <p:cNvSpPr txBox="1"/>
          <p:nvPr/>
        </p:nvSpPr>
        <p:spPr>
          <a:xfrm>
            <a:off x="1642262" y="3810761"/>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Bóng đèn điện hoàn thiện (1879)</a:t>
            </a:r>
          </a:p>
        </p:txBody>
      </p:sp>
      <p:sp>
        <p:nvSpPr>
          <p:cNvPr id="14" name="Rounded Rectangle 13"/>
          <p:cNvSpPr/>
          <p:nvPr/>
        </p:nvSpPr>
        <p:spPr>
          <a:xfrm>
            <a:off x="640080" y="4658868"/>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732705"/>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732705"/>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C</a:t>
            </a:r>
          </a:p>
        </p:txBody>
      </p:sp>
      <p:sp>
        <p:nvSpPr>
          <p:cNvPr id="17" name="TextBox 16"/>
          <p:cNvSpPr txBox="1"/>
          <p:nvPr/>
        </p:nvSpPr>
        <p:spPr>
          <a:xfrm>
            <a:off x="1642262" y="4677155"/>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Máy vô tuyến điện (1897)</a:t>
            </a:r>
          </a:p>
        </p:txBody>
      </p:sp>
      <p:sp>
        <p:nvSpPr>
          <p:cNvPr id="18" name="Rounded Rectangle 17"/>
          <p:cNvSpPr/>
          <p:nvPr/>
        </p:nvSpPr>
        <p:spPr>
          <a:xfrm>
            <a:off x="640080" y="5525262"/>
            <a:ext cx="10911535" cy="738377"/>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5599099"/>
            <a:ext cx="590702" cy="590702"/>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5599099"/>
            <a:ext cx="590702" cy="590702"/>
          </a:xfrm>
          <a:prstGeom prst="rect">
            <a:avLst/>
          </a:prstGeom>
          <a:noFill/>
        </p:spPr>
        <p:txBody>
          <a:bodyPr wrap="square" anchor="ctr">
            <a:noAutofit/>
          </a:bodyPr>
          <a:lstStyle/>
          <a:p>
            <a:pPr algn="ctr">
              <a:spcAft>
                <a:spcPts val="800"/>
              </a:spcAft>
            </a:pPr>
            <a:r>
              <a:rPr sz="2500" b="1" i="0">
                <a:solidFill>
                  <a:srgbClr val="FFFFFF"/>
                </a:solidFill>
                <a:latin typeface="Arial"/>
              </a:rPr>
              <a:t>D</a:t>
            </a:r>
          </a:p>
        </p:txBody>
      </p:sp>
      <p:sp>
        <p:nvSpPr>
          <p:cNvPr id="21" name="TextBox 20"/>
          <p:cNvSpPr txBox="1"/>
          <p:nvPr/>
        </p:nvSpPr>
        <p:spPr>
          <a:xfrm>
            <a:off x="1642262" y="5543550"/>
            <a:ext cx="9497872" cy="701801"/>
          </a:xfrm>
          <a:prstGeom prst="rect">
            <a:avLst/>
          </a:prstGeom>
          <a:noFill/>
        </p:spPr>
        <p:txBody>
          <a:bodyPr wrap="square" anchor="ctr">
            <a:noAutofit/>
          </a:bodyPr>
          <a:lstStyle/>
          <a:p>
            <a:pPr>
              <a:spcAft>
                <a:spcPts val="900"/>
              </a:spcAft>
            </a:pPr>
            <a:r>
              <a:rPr sz="2800" b="0" i="0">
                <a:solidFill>
                  <a:srgbClr val="4A403A"/>
                </a:solidFill>
                <a:latin typeface="Arial"/>
              </a:rPr>
              <a:t>Máy bay chạy động cơ xăng (1903)</a:t>
            </a:r>
          </a:p>
        </p:txBody>
      </p:sp>
      <p:sp>
        <p:nvSpPr>
          <p:cNvPr id="22" name="TextBox 21"/>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D</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Trong các phát minh sau, phát minh nào ra đời SAU CÙNG (theo các năm trong SGK)?</a:t>
            </a:r>
          </a:p>
        </p:txBody>
      </p:sp>
      <p:sp>
        <p:nvSpPr>
          <p:cNvPr id="6" name="Rounded Rectangle 5"/>
          <p:cNvSpPr/>
          <p:nvPr/>
        </p:nvSpPr>
        <p:spPr>
          <a:xfrm>
            <a:off x="640080" y="2331720"/>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389555"/>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389555"/>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A</a:t>
            </a:r>
          </a:p>
        </p:txBody>
      </p:sp>
      <p:sp>
        <p:nvSpPr>
          <p:cNvPr id="9" name="TextBox 8"/>
          <p:cNvSpPr txBox="1"/>
          <p:nvPr/>
        </p:nvSpPr>
        <p:spPr>
          <a:xfrm>
            <a:off x="1514246" y="2350008"/>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Điện thoại (1876)</a:t>
            </a:r>
          </a:p>
        </p:txBody>
      </p:sp>
      <p:sp>
        <p:nvSpPr>
          <p:cNvPr id="10" name="Rounded Rectangle 9"/>
          <p:cNvSpPr/>
          <p:nvPr/>
        </p:nvSpPr>
        <p:spPr>
          <a:xfrm>
            <a:off x="640080" y="3038094"/>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095929"/>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095929"/>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B</a:t>
            </a:r>
          </a:p>
        </p:txBody>
      </p:sp>
      <p:sp>
        <p:nvSpPr>
          <p:cNvPr id="13" name="TextBox 12"/>
          <p:cNvSpPr txBox="1"/>
          <p:nvPr/>
        </p:nvSpPr>
        <p:spPr>
          <a:xfrm>
            <a:off x="1514246" y="3056382"/>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Bóng đèn điện hoàn thiện (1879)</a:t>
            </a:r>
          </a:p>
        </p:txBody>
      </p:sp>
      <p:sp>
        <p:nvSpPr>
          <p:cNvPr id="14" name="Rounded Rectangle 13"/>
          <p:cNvSpPr/>
          <p:nvPr/>
        </p:nvSpPr>
        <p:spPr>
          <a:xfrm>
            <a:off x="640080" y="3744468"/>
            <a:ext cx="10911535" cy="578358"/>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3802303"/>
            <a:ext cx="462686" cy="462686"/>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3802303"/>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C</a:t>
            </a:r>
          </a:p>
        </p:txBody>
      </p:sp>
      <p:sp>
        <p:nvSpPr>
          <p:cNvPr id="17" name="TextBox 16"/>
          <p:cNvSpPr txBox="1"/>
          <p:nvPr/>
        </p:nvSpPr>
        <p:spPr>
          <a:xfrm>
            <a:off x="1514246" y="3762755"/>
            <a:ext cx="9625888" cy="541782"/>
          </a:xfrm>
          <a:prstGeom prst="rect">
            <a:avLst/>
          </a:prstGeom>
          <a:noFill/>
        </p:spPr>
        <p:txBody>
          <a:bodyPr wrap="square" anchor="ctr">
            <a:noAutofit/>
          </a:bodyPr>
          <a:lstStyle/>
          <a:p>
            <a:pPr>
              <a:spcAft>
                <a:spcPts val="700"/>
              </a:spcAft>
            </a:pPr>
            <a:r>
              <a:rPr sz="2100" b="0" i="0">
                <a:solidFill>
                  <a:srgbClr val="4B5563"/>
                </a:solidFill>
                <a:latin typeface="Arial"/>
              </a:rPr>
              <a:t>Máy vô tuyến điện (1897)</a:t>
            </a:r>
          </a:p>
        </p:txBody>
      </p:sp>
      <p:sp>
        <p:nvSpPr>
          <p:cNvPr id="18" name="Rounded Rectangle 17"/>
          <p:cNvSpPr/>
          <p:nvPr/>
        </p:nvSpPr>
        <p:spPr>
          <a:xfrm>
            <a:off x="640080" y="4450842"/>
            <a:ext cx="10911535" cy="578358"/>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822959" y="4508677"/>
            <a:ext cx="462686" cy="462686"/>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22959" y="4508677"/>
            <a:ext cx="462686" cy="462686"/>
          </a:xfrm>
          <a:prstGeom prst="rect">
            <a:avLst/>
          </a:prstGeom>
          <a:noFill/>
        </p:spPr>
        <p:txBody>
          <a:bodyPr wrap="square" anchor="ctr">
            <a:noAutofit/>
          </a:bodyPr>
          <a:lstStyle/>
          <a:p>
            <a:pPr algn="ctr">
              <a:spcAft>
                <a:spcPts val="600"/>
              </a:spcAft>
            </a:pPr>
            <a:r>
              <a:rPr sz="1800" b="1" i="0">
                <a:solidFill>
                  <a:srgbClr val="FFFFFF"/>
                </a:solidFill>
                <a:latin typeface="Arial"/>
              </a:rPr>
              <a:t>D</a:t>
            </a:r>
          </a:p>
        </p:txBody>
      </p:sp>
      <p:sp>
        <p:nvSpPr>
          <p:cNvPr id="21" name="TextBox 20"/>
          <p:cNvSpPr txBox="1"/>
          <p:nvPr/>
        </p:nvSpPr>
        <p:spPr>
          <a:xfrm>
            <a:off x="1514246" y="4469129"/>
            <a:ext cx="9625888" cy="541782"/>
          </a:xfrm>
          <a:prstGeom prst="rect">
            <a:avLst/>
          </a:prstGeom>
          <a:noFill/>
        </p:spPr>
        <p:txBody>
          <a:bodyPr wrap="square" anchor="ctr">
            <a:noAutofit/>
          </a:bodyPr>
          <a:lstStyle/>
          <a:p>
            <a:pPr>
              <a:spcAft>
                <a:spcPts val="700"/>
              </a:spcAft>
            </a:pPr>
            <a:r>
              <a:rPr sz="2100" b="1" i="0">
                <a:solidFill>
                  <a:srgbClr val="FFFFFF"/>
                </a:solidFill>
                <a:latin typeface="Arial"/>
              </a:rPr>
              <a:t>Máy bay chạy động cơ xăng (1903)</a:t>
            </a:r>
          </a:p>
        </p:txBody>
      </p:sp>
      <p:sp>
        <p:nvSpPr>
          <p:cNvPr id="22" name="Rounded Rectangle 21"/>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Theo SGK tr.41–42: điện thoại 1876; bóng đèn điện hoàn thiện 1879; máy vô tuyến điện 1897; máy bay chạy bằng động cơ xăng của anh em nhà Rai 1903 → máy bay ra đời sau cùng.</a:t>
            </a:r>
          </a:p>
        </p:txBody>
      </p:sp>
      <p:sp>
        <p:nvSpPr>
          <p:cNvPr id="24" name="TextBox 23"/>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Thành tựu cơ bản của CMCN lần thứ hai</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Luyện kim: lò cao Bê-sê-mơ (Anh, 1856) – thép chất lượng, giá rẻ</a:t>
            </a:r>
          </a:p>
          <a:p>
            <a:pPr marL="411480" indent="-365760">
              <a:spcAft>
                <a:spcPts val="900"/>
              </a:spcAft>
              <a:buFont typeface="Arial"/>
              <a:buChar char="•"/>
            </a:pPr>
            <a:r>
              <a:rPr sz="2800" b="0" i="0">
                <a:solidFill>
                  <a:srgbClr val="4A403A"/>
                </a:solidFill>
                <a:latin typeface="Arial"/>
              </a:rPr>
              <a:t>Điện: động cơ điện (Pha-ra-đây, 1821), điện thoại (Gra-ham Beo, 1876), bóng đèn (Ê-đi-xơn, 1879), vô tuyến điện (Mác-cô-ni, 1897)</a:t>
            </a:r>
          </a:p>
          <a:p>
            <a:pPr marL="411480" indent="-365760">
              <a:spcAft>
                <a:spcPts val="900"/>
              </a:spcAft>
              <a:buFont typeface="Arial"/>
              <a:buChar char="•"/>
            </a:pPr>
            <a:r>
              <a:rPr sz="2800" b="0" i="0">
                <a:solidFill>
                  <a:srgbClr val="4A403A"/>
                </a:solidFill>
                <a:latin typeface="Arial"/>
              </a:rPr>
              <a:t>Động cơ đốt trong hai kì chạy bằng khí đốt (Lơ-noa, Pháp, 1860) → ô tô, máy bay; khai thác dầu mỏ</a:t>
            </a:r>
          </a:p>
          <a:p>
            <a:pPr marL="411480" indent="-365760">
              <a:spcAft>
                <a:spcPts val="900"/>
              </a:spcAft>
              <a:buFont typeface="Arial"/>
              <a:buChar char="•"/>
            </a:pPr>
            <a:r>
              <a:rPr sz="2800" b="0" i="0">
                <a:solidFill>
                  <a:srgbClr val="4A403A"/>
                </a:solidFill>
                <a:latin typeface="Arial"/>
              </a:rPr>
              <a:t>Giao thông: xe hơi (Các Ben, 1886; Hen-ri Pho, Mô-đen T 1908); máy bay (anh em nhà Rai, 1903)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3a. Ý nghĩa về kinh tế</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Cải tiến kĩ thuật, máy móc → thay đổi cách thức tổ chức sản xuất, tạo nguyên liệu mới, nâng cao năng suất lao động</a:t>
            </a:r>
          </a:p>
          <a:p>
            <a:pPr marL="411480" indent="-365760">
              <a:spcAft>
                <a:spcPts val="900"/>
              </a:spcAft>
              <a:buFont typeface="Arial"/>
              <a:buChar char="•"/>
            </a:pPr>
            <a:r>
              <a:rPr sz="2800" b="0" i="0">
                <a:solidFill>
                  <a:srgbClr val="4A403A"/>
                </a:solidFill>
                <a:latin typeface="Arial"/>
              </a:rPr>
              <a:t>Thúc đẩy chuyển biến mạnh mẽ ở nông nghiệp, giao thông vận tải, thông tin liên lạc</a:t>
            </a:r>
          </a:p>
          <a:p>
            <a:pPr marL="411480" indent="-365760">
              <a:spcAft>
                <a:spcPts val="900"/>
              </a:spcAft>
              <a:buFont typeface="Arial"/>
              <a:buChar char="•"/>
            </a:pPr>
            <a:r>
              <a:rPr sz="2800" b="0" i="0">
                <a:solidFill>
                  <a:srgbClr val="4A403A"/>
                </a:solidFill>
                <a:latin typeface="Arial"/>
              </a:rPr>
              <a:t>Cải thiện cuộc sống con người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Tư liệu 2: sản lượng thép (triệu tấn)</a:t>
            </a:r>
          </a:p>
        </p:txBody>
      </p:sp>
      <p:sp>
        <p:nvSpPr>
          <p:cNvPr id="5" name="Rectangle 4"/>
          <p:cNvSpPr/>
          <p:nvPr/>
        </p:nvSpPr>
        <p:spPr>
          <a:xfrm>
            <a:off x="859536" y="1457459"/>
            <a:ext cx="10472623" cy="4171680"/>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tl2.jpg"/>
          <p:cNvPicPr>
            <a:picLocks noChangeAspect="1"/>
          </p:cNvPicPr>
          <p:nvPr/>
        </p:nvPicPr>
        <p:blipFill>
          <a:blip r:embed="rId3"/>
          <a:stretch>
            <a:fillRect/>
          </a:stretch>
        </p:blipFill>
        <p:spPr>
          <a:xfrm>
            <a:off x="914400" y="1512323"/>
            <a:ext cx="10362895" cy="4061952"/>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Tư liệu 2 – SGK tr.43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24</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Câu hỏi</a:t>
            </a:r>
          </a:p>
        </p:txBody>
      </p:sp>
      <p:sp>
        <p:nvSpPr>
          <p:cNvPr id="5" name="TextBox 4"/>
          <p:cNvSpPr txBox="1"/>
          <p:nvPr/>
        </p:nvSpPr>
        <p:spPr>
          <a:xfrm>
            <a:off x="640080" y="1371600"/>
            <a:ext cx="10911535" cy="1463040"/>
          </a:xfrm>
          <a:prstGeom prst="rect">
            <a:avLst/>
          </a:prstGeom>
          <a:noFill/>
        </p:spPr>
        <p:txBody>
          <a:bodyPr wrap="square" anchor="ctr">
            <a:noAutofit/>
          </a:bodyPr>
          <a:lstStyle/>
          <a:p>
            <a:pPr>
              <a:spcAft>
                <a:spcPts val="1100"/>
              </a:spcAft>
            </a:pPr>
            <a:r>
              <a:rPr sz="3200" b="1" i="0">
                <a:solidFill>
                  <a:srgbClr val="4A403A"/>
                </a:solidFill>
                <a:latin typeface="Arial"/>
              </a:rPr>
              <a:t>Theo bảng sản lượng thép (1880–1900), nước nào có tỉ lệ tăng sản lượng cao nhất?</a:t>
            </a:r>
          </a:p>
        </p:txBody>
      </p:sp>
      <p:sp>
        <p:nvSpPr>
          <p:cNvPr id="6" name="Rounded Rectangle 5"/>
          <p:cNvSpPr/>
          <p:nvPr/>
        </p:nvSpPr>
        <p:spPr>
          <a:xfrm>
            <a:off x="640080" y="2926080"/>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3028797"/>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3028797"/>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A</a:t>
            </a:r>
          </a:p>
        </p:txBody>
      </p:sp>
      <p:sp>
        <p:nvSpPr>
          <p:cNvPr id="9" name="TextBox 8"/>
          <p:cNvSpPr txBox="1"/>
          <p:nvPr/>
        </p:nvSpPr>
        <p:spPr>
          <a:xfrm>
            <a:off x="1873300" y="2944368"/>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Anh (377%)</a:t>
            </a:r>
          </a:p>
        </p:txBody>
      </p:sp>
      <p:sp>
        <p:nvSpPr>
          <p:cNvPr id="10" name="Rounded Rectangle 9"/>
          <p:cNvSpPr/>
          <p:nvPr/>
        </p:nvSpPr>
        <p:spPr>
          <a:xfrm>
            <a:off x="640080" y="4081271"/>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4183989"/>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4183989"/>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B</a:t>
            </a:r>
          </a:p>
        </p:txBody>
      </p:sp>
      <p:sp>
        <p:nvSpPr>
          <p:cNvPr id="13" name="TextBox 12"/>
          <p:cNvSpPr txBox="1"/>
          <p:nvPr/>
        </p:nvSpPr>
        <p:spPr>
          <a:xfrm>
            <a:off x="1873300" y="4099559"/>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Mỹ (850%)</a:t>
            </a:r>
          </a:p>
        </p:txBody>
      </p:sp>
      <p:sp>
        <p:nvSpPr>
          <p:cNvPr id="14" name="Rounded Rectangle 13"/>
          <p:cNvSpPr/>
          <p:nvPr/>
        </p:nvSpPr>
        <p:spPr>
          <a:xfrm>
            <a:off x="640080" y="5236464"/>
            <a:ext cx="10911535" cy="1027175"/>
          </a:xfrm>
          <a:prstGeom prst="roundRect">
            <a:avLst>
              <a:gd name="adj" fmla="val 25000"/>
            </a:avLst>
          </a:prstGeom>
          <a:solidFill>
            <a:srgbClr val="FFFFFF"/>
          </a:solidFill>
          <a:ln w="31750">
            <a:solidFill>
              <a:srgbClr val="A04A5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5339181"/>
            <a:ext cx="821740" cy="82174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5339181"/>
            <a:ext cx="821740" cy="821740"/>
          </a:xfrm>
          <a:prstGeom prst="rect">
            <a:avLst/>
          </a:prstGeom>
          <a:noFill/>
        </p:spPr>
        <p:txBody>
          <a:bodyPr wrap="square" anchor="ctr">
            <a:noAutofit/>
          </a:bodyPr>
          <a:lstStyle/>
          <a:p>
            <a:pPr algn="ctr">
              <a:spcAft>
                <a:spcPts val="1200"/>
              </a:spcAft>
            </a:pPr>
            <a:r>
              <a:rPr sz="3500" b="1" i="0">
                <a:solidFill>
                  <a:srgbClr val="FFFFFF"/>
                </a:solidFill>
                <a:latin typeface="Arial"/>
              </a:rPr>
              <a:t>C</a:t>
            </a:r>
          </a:p>
        </p:txBody>
      </p:sp>
      <p:sp>
        <p:nvSpPr>
          <p:cNvPr id="17" name="TextBox 16"/>
          <p:cNvSpPr txBox="1"/>
          <p:nvPr/>
        </p:nvSpPr>
        <p:spPr>
          <a:xfrm>
            <a:off x="1873300" y="5254751"/>
            <a:ext cx="9266834" cy="990599"/>
          </a:xfrm>
          <a:prstGeom prst="rect">
            <a:avLst/>
          </a:prstGeom>
          <a:noFill/>
        </p:spPr>
        <p:txBody>
          <a:bodyPr wrap="square" anchor="ctr">
            <a:noAutofit/>
          </a:bodyPr>
          <a:lstStyle/>
          <a:p>
            <a:pPr>
              <a:spcAft>
                <a:spcPts val="900"/>
              </a:spcAft>
            </a:pPr>
            <a:r>
              <a:rPr sz="2800" b="0" i="0">
                <a:solidFill>
                  <a:srgbClr val="4A403A"/>
                </a:solidFill>
                <a:latin typeface="Arial"/>
              </a:rPr>
              <a:t>Đức (910%)</a:t>
            </a:r>
          </a:p>
        </p:txBody>
      </p:sp>
      <p:sp>
        <p:nvSpPr>
          <p:cNvPr id="18" name="TextBox 1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25</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Đáp án: C</a:t>
            </a:r>
          </a:p>
        </p:txBody>
      </p:sp>
      <p:sp>
        <p:nvSpPr>
          <p:cNvPr id="5" name="TextBox 4"/>
          <p:cNvSpPr txBox="1"/>
          <p:nvPr/>
        </p:nvSpPr>
        <p:spPr>
          <a:xfrm>
            <a:off x="640080" y="1325880"/>
            <a:ext cx="10911535" cy="914400"/>
          </a:xfrm>
          <a:prstGeom prst="rect">
            <a:avLst/>
          </a:prstGeom>
          <a:noFill/>
        </p:spPr>
        <p:txBody>
          <a:bodyPr wrap="square" anchor="ctr">
            <a:noAutofit/>
          </a:bodyPr>
          <a:lstStyle/>
          <a:p>
            <a:pPr>
              <a:spcAft>
                <a:spcPts val="700"/>
              </a:spcAft>
            </a:pPr>
            <a:r>
              <a:rPr sz="2200" b="0" i="0">
                <a:solidFill>
                  <a:srgbClr val="6E5F52"/>
                </a:solidFill>
                <a:latin typeface="Arial"/>
              </a:rPr>
              <a:t>Theo bảng sản lượng thép (1880–1900), nước nào có tỉ lệ tăng sản lượng cao nhất?</a:t>
            </a:r>
          </a:p>
        </p:txBody>
      </p:sp>
      <p:sp>
        <p:nvSpPr>
          <p:cNvPr id="6" name="Rounded Rectangle 5"/>
          <p:cNvSpPr/>
          <p:nvPr/>
        </p:nvSpPr>
        <p:spPr>
          <a:xfrm>
            <a:off x="640080" y="2331720"/>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22959" y="2413101"/>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59" y="2413101"/>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A</a:t>
            </a:r>
          </a:p>
        </p:txBody>
      </p:sp>
      <p:sp>
        <p:nvSpPr>
          <p:cNvPr id="9" name="TextBox 8"/>
          <p:cNvSpPr txBox="1"/>
          <p:nvPr/>
        </p:nvSpPr>
        <p:spPr>
          <a:xfrm>
            <a:off x="1702612" y="2350008"/>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Anh (377%)</a:t>
            </a:r>
          </a:p>
        </p:txBody>
      </p:sp>
      <p:sp>
        <p:nvSpPr>
          <p:cNvPr id="10" name="Rounded Rectangle 9"/>
          <p:cNvSpPr/>
          <p:nvPr/>
        </p:nvSpPr>
        <p:spPr>
          <a:xfrm>
            <a:off x="640080" y="3273552"/>
            <a:ext cx="10911535" cy="813816"/>
          </a:xfrm>
          <a:prstGeom prst="roundRect">
            <a:avLst>
              <a:gd name="adj" fmla="val 25000"/>
            </a:avLst>
          </a:prstGeom>
          <a:solidFill>
            <a:srgbClr val="E5E7EB"/>
          </a:solidFill>
          <a:ln w="31750">
            <a:solidFill>
              <a:srgbClr val="E5E7E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22959" y="3354933"/>
            <a:ext cx="651052" cy="651052"/>
          </a:xfrm>
          <a:prstGeom prst="ellipse">
            <a:avLst/>
          </a:prstGeom>
          <a:solidFill>
            <a:srgbClr val="9CA3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822959" y="3354933"/>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B</a:t>
            </a:r>
          </a:p>
        </p:txBody>
      </p:sp>
      <p:sp>
        <p:nvSpPr>
          <p:cNvPr id="13" name="TextBox 12"/>
          <p:cNvSpPr txBox="1"/>
          <p:nvPr/>
        </p:nvSpPr>
        <p:spPr>
          <a:xfrm>
            <a:off x="1702612" y="3291840"/>
            <a:ext cx="9437522" cy="777240"/>
          </a:xfrm>
          <a:prstGeom prst="rect">
            <a:avLst/>
          </a:prstGeom>
          <a:noFill/>
        </p:spPr>
        <p:txBody>
          <a:bodyPr wrap="square" anchor="ctr">
            <a:noAutofit/>
          </a:bodyPr>
          <a:lstStyle/>
          <a:p>
            <a:pPr>
              <a:spcAft>
                <a:spcPts val="700"/>
              </a:spcAft>
            </a:pPr>
            <a:r>
              <a:rPr sz="2200" b="0" i="0">
                <a:solidFill>
                  <a:srgbClr val="4B5563"/>
                </a:solidFill>
                <a:latin typeface="Arial"/>
              </a:rPr>
              <a:t>Mỹ (850%)</a:t>
            </a:r>
          </a:p>
        </p:txBody>
      </p:sp>
      <p:sp>
        <p:nvSpPr>
          <p:cNvPr id="14" name="Rounded Rectangle 13"/>
          <p:cNvSpPr/>
          <p:nvPr/>
        </p:nvSpPr>
        <p:spPr>
          <a:xfrm>
            <a:off x="640080" y="4215383"/>
            <a:ext cx="10911535" cy="813816"/>
          </a:xfrm>
          <a:prstGeom prst="roundRect">
            <a:avLst>
              <a:gd name="adj" fmla="val 25000"/>
            </a:avLst>
          </a:prstGeom>
          <a:solidFill>
            <a:srgbClr val="15803D"/>
          </a:solidFill>
          <a:ln w="31750">
            <a:solidFill>
              <a:srgbClr val="15803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822959" y="4296765"/>
            <a:ext cx="651052" cy="651052"/>
          </a:xfrm>
          <a:prstGeom prst="ellipse">
            <a:avLst/>
          </a:prstGeom>
          <a:solidFill>
            <a:srgbClr val="16653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59" y="4296765"/>
            <a:ext cx="651052" cy="651052"/>
          </a:xfrm>
          <a:prstGeom prst="rect">
            <a:avLst/>
          </a:prstGeom>
          <a:noFill/>
        </p:spPr>
        <p:txBody>
          <a:bodyPr wrap="square" anchor="ctr">
            <a:noAutofit/>
          </a:bodyPr>
          <a:lstStyle/>
          <a:p>
            <a:pPr algn="ctr">
              <a:spcAft>
                <a:spcPts val="900"/>
              </a:spcAft>
            </a:pPr>
            <a:r>
              <a:rPr sz="2800" b="1" i="0">
                <a:solidFill>
                  <a:srgbClr val="FFFFFF"/>
                </a:solidFill>
                <a:latin typeface="Arial"/>
              </a:rPr>
              <a:t>C</a:t>
            </a:r>
          </a:p>
        </p:txBody>
      </p:sp>
      <p:sp>
        <p:nvSpPr>
          <p:cNvPr id="17" name="TextBox 16"/>
          <p:cNvSpPr txBox="1"/>
          <p:nvPr/>
        </p:nvSpPr>
        <p:spPr>
          <a:xfrm>
            <a:off x="1702612" y="4233671"/>
            <a:ext cx="9437522" cy="777240"/>
          </a:xfrm>
          <a:prstGeom prst="rect">
            <a:avLst/>
          </a:prstGeom>
          <a:noFill/>
        </p:spPr>
        <p:txBody>
          <a:bodyPr wrap="square" anchor="ctr">
            <a:noAutofit/>
          </a:bodyPr>
          <a:lstStyle/>
          <a:p>
            <a:pPr>
              <a:spcAft>
                <a:spcPts val="700"/>
              </a:spcAft>
            </a:pPr>
            <a:r>
              <a:rPr sz="2200" b="1" i="0">
                <a:solidFill>
                  <a:srgbClr val="FFFFFF"/>
                </a:solidFill>
                <a:latin typeface="Arial"/>
              </a:rPr>
              <a:t>Đức (910%)</a:t>
            </a:r>
          </a:p>
        </p:txBody>
      </p:sp>
      <p:sp>
        <p:nvSpPr>
          <p:cNvPr id="18" name="Rounded Rectangle 17"/>
          <p:cNvSpPr/>
          <p:nvPr/>
        </p:nvSpPr>
        <p:spPr>
          <a:xfrm>
            <a:off x="640080" y="5166360"/>
            <a:ext cx="10911535" cy="1097280"/>
          </a:xfrm>
          <a:prstGeom prst="roundRect">
            <a:avLst>
              <a:gd name="adj" fmla="val 15000"/>
            </a:avLst>
          </a:prstGeom>
          <a:solidFill>
            <a:srgbClr val="FEF3C7"/>
          </a:solidFill>
          <a:ln w="19050">
            <a:solidFill>
              <a:srgbClr val="F59E0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5193792"/>
            <a:ext cx="10637215" cy="1042415"/>
          </a:xfrm>
          <a:prstGeom prst="rect">
            <a:avLst/>
          </a:prstGeom>
          <a:noFill/>
        </p:spPr>
        <p:txBody>
          <a:bodyPr wrap="square" anchor="ctr">
            <a:noAutofit/>
          </a:bodyPr>
          <a:lstStyle/>
          <a:p>
            <a:pPr>
              <a:spcAft>
                <a:spcPts val="600"/>
              </a:spcAft>
            </a:pPr>
            <a:r>
              <a:rPr sz="1800" b="0" i="0">
                <a:solidFill>
                  <a:srgbClr val="4A403A"/>
                </a:solidFill>
                <a:latin typeface="Arial"/>
              </a:rPr>
              <a:t>Giải thích: Tỉ lệ tăng: Anh 377%, Mỹ 850%, Đức 910% → Đức tăng nhanh nhất. Tuy vậy, năm 1900 Mỹ có sản lượng lớn nhất (10,2 triệu tấn). Điều này phản ánh vị thế mới của Mỹ và Đức so với Anh, Pháp.</a:t>
            </a:r>
          </a:p>
        </p:txBody>
      </p:sp>
      <p:sp>
        <p:nvSpPr>
          <p:cNvPr id="20" name="TextBox 19"/>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26</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Đường sắt Li-vơ-pun – Man-che-xtơ (1831)</a:t>
            </a:r>
          </a:p>
        </p:txBody>
      </p:sp>
      <p:sp>
        <p:nvSpPr>
          <p:cNvPr id="5" name="Rectangle 4"/>
          <p:cNvSpPr/>
          <p:nvPr/>
        </p:nvSpPr>
        <p:spPr>
          <a:xfrm>
            <a:off x="2365516" y="1408176"/>
            <a:ext cx="7460663" cy="4270248"/>
          </a:xfrm>
          <a:prstGeom prst="rect">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b06_h12.jpg"/>
          <p:cNvPicPr>
            <a:picLocks noChangeAspect="1"/>
          </p:cNvPicPr>
          <p:nvPr/>
        </p:nvPicPr>
        <p:blipFill>
          <a:blip r:embed="rId3"/>
          <a:stretch>
            <a:fillRect/>
          </a:stretch>
        </p:blipFill>
        <p:spPr>
          <a:xfrm>
            <a:off x="2420380" y="1463040"/>
            <a:ext cx="7350935" cy="4160520"/>
          </a:xfrm>
          <a:prstGeom prst="rect">
            <a:avLst/>
          </a:prstGeom>
        </p:spPr>
      </p:pic>
      <p:sp>
        <p:nvSpPr>
          <p:cNvPr id="7" name="TextBox 6"/>
          <p:cNvSpPr txBox="1"/>
          <p:nvPr/>
        </p:nvSpPr>
        <p:spPr>
          <a:xfrm>
            <a:off x="640080" y="5715000"/>
            <a:ext cx="10911535" cy="685800"/>
          </a:xfrm>
          <a:prstGeom prst="rect">
            <a:avLst/>
          </a:prstGeom>
          <a:noFill/>
        </p:spPr>
        <p:txBody>
          <a:bodyPr wrap="square" anchor="ctr">
            <a:noAutofit/>
          </a:bodyPr>
          <a:lstStyle/>
          <a:p>
            <a:pPr algn="ctr">
              <a:spcAft>
                <a:spcPts val="800"/>
              </a:spcAft>
            </a:pPr>
            <a:r>
              <a:rPr sz="2400" b="0" i="1">
                <a:solidFill>
                  <a:srgbClr val="4A403A"/>
                </a:solidFill>
                <a:latin typeface="Arial"/>
              </a:rPr>
              <a:t>Hình 12 – SGK tr.43</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27</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3b. Ý nghĩa về xã hội, văn hoá</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800"/>
              </a:spcAft>
              <a:buFont typeface="Arial"/>
              <a:buChar char="•"/>
            </a:pPr>
            <a:r>
              <a:rPr sz="2500" b="0" i="0">
                <a:solidFill>
                  <a:srgbClr val="4A403A"/>
                </a:solidFill>
                <a:latin typeface="Arial"/>
              </a:rPr>
              <a:t>XÃ HỘI: hình thành nhiều trung tâm công nghiệp mới, thành thị đông dân (Luân Đôn, Man-che-xtơ, Pa-ri, Béc-lin…)</a:t>
            </a:r>
          </a:p>
          <a:p>
            <a:pPr marL="411480" indent="-365760">
              <a:spcAft>
                <a:spcPts val="800"/>
              </a:spcAft>
              <a:buFont typeface="Arial"/>
              <a:buChar char="•"/>
            </a:pPr>
            <a:r>
              <a:rPr sz="2500" b="0" i="0">
                <a:solidFill>
                  <a:srgbClr val="4A403A"/>
                </a:solidFill>
                <a:latin typeface="Arial"/>
              </a:rPr>
              <a:t>Hai giai cấp đối kháng: tư sản công nghiệp và vô sản làm thuê; mâu thuẫn gay gắt → đấu tranh của vô sản chống tư sản</a:t>
            </a:r>
          </a:p>
          <a:p>
            <a:pPr marL="411480" indent="-365760">
              <a:spcAft>
                <a:spcPts val="800"/>
              </a:spcAft>
              <a:buFont typeface="Arial"/>
              <a:buChar char="•"/>
            </a:pPr>
            <a:r>
              <a:rPr sz="2500" b="0" i="0">
                <a:solidFill>
                  <a:srgbClr val="4A403A"/>
                </a:solidFill>
                <a:latin typeface="Arial"/>
              </a:rPr>
              <a:t>VĂN HOÁ: lối sống, văn hoá công nghiệp phổ biến; điện thoại, ra-đi-ô, điện ảnh làm đời sống tinh thần phong phú</a:t>
            </a:r>
          </a:p>
          <a:p>
            <a:pPr marL="411480" indent="-365760">
              <a:spcAft>
                <a:spcPts val="800"/>
              </a:spcAft>
              <a:buFont typeface="Arial"/>
              <a:buChar char="•"/>
            </a:pPr>
            <a:r>
              <a:rPr sz="2500" b="0" i="0">
                <a:solidFill>
                  <a:srgbClr val="4A403A"/>
                </a:solidFill>
                <a:latin typeface="Arial"/>
              </a:rPr>
              <a:t>Giao lưu, kết nối văn hoá giữa các quốc gia, châu lục được đẩy mạnh</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28</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300" b="1" i="0">
                <a:solidFill>
                  <a:srgbClr val="FFFFFF"/>
                </a:solidFill>
                <a:latin typeface="Arial"/>
              </a:rPr>
              <a:t>Hoạt động: Hai mặt của cách mạng công nghiệp</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Đọc mục 'Em có biết?' (SGK tr.44): CMCN cũng gây ra tác động tiêu cực nào?</a:t>
            </a:r>
          </a:p>
          <a:p>
            <a:pPr marL="411480" indent="-365760">
              <a:spcAft>
                <a:spcPts val="900"/>
              </a:spcAft>
              <a:buFont typeface="Arial"/>
              <a:buChar char="•"/>
            </a:pPr>
            <a:r>
              <a:rPr sz="2800" b="0" i="0">
                <a:solidFill>
                  <a:srgbClr val="4A403A"/>
                </a:solidFill>
                <a:latin typeface="Arial"/>
              </a:rPr>
              <a:t>Kẻ 2 cột: TÍCH CỰC – TIÊU CỰC; điền các ý em tìm được trong bài</a:t>
            </a:r>
          </a:p>
          <a:p>
            <a:pPr marL="411480" indent="-365760">
              <a:spcAft>
                <a:spcPts val="900"/>
              </a:spcAft>
              <a:buFont typeface="Arial"/>
              <a:buChar char="•"/>
            </a:pPr>
            <a:r>
              <a:rPr sz="2800" b="0" i="0">
                <a:solidFill>
                  <a:srgbClr val="4A403A"/>
                </a:solidFill>
                <a:latin typeface="Arial"/>
              </a:rPr>
              <a:t>Từ đó rút ra nhận xét: làm thế nào để hạn chế tác động tiêu cực?</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7</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bảng nhóm</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29</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200" b="1" i="0">
                <a:solidFill>
                  <a:srgbClr val="FFFFFF"/>
                </a:solidFill>
                <a:latin typeface="Arial"/>
              </a:rPr>
              <a:t>Hoạt động: Luyện tập: dòng thời gian thành tựu</a:t>
            </a:r>
          </a:p>
        </p:txBody>
      </p:sp>
      <p:sp>
        <p:nvSpPr>
          <p:cNvPr id="5" name="Rounded Rectangle 4"/>
          <p:cNvSpPr/>
          <p:nvPr/>
        </p:nvSpPr>
        <p:spPr>
          <a:xfrm>
            <a:off x="640080" y="1508760"/>
            <a:ext cx="734537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22959" y="1645920"/>
            <a:ext cx="697961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Lập bảng: STT – Tên thành tựu – Thời gian phát minh – Quốc gia xuất hiện – Ý nghĩa (SGK tr.44)</a:t>
            </a:r>
          </a:p>
          <a:p>
            <a:pPr marL="411480" indent="-365760">
              <a:spcAft>
                <a:spcPts val="900"/>
              </a:spcAft>
              <a:buFont typeface="Arial"/>
              <a:buChar char="•"/>
            </a:pPr>
            <a:r>
              <a:rPr sz="2800" b="0" i="0">
                <a:solidFill>
                  <a:srgbClr val="4A403A"/>
                </a:solidFill>
                <a:latin typeface="Arial"/>
              </a:rPr>
              <a:t>Mỗi nhóm làm 3–4 thẻ thành tựu của CMCN lần 1 hoặc lần 2</a:t>
            </a:r>
          </a:p>
          <a:p>
            <a:pPr marL="411480" indent="-365760">
              <a:spcAft>
                <a:spcPts val="900"/>
              </a:spcAft>
              <a:buFont typeface="Arial"/>
              <a:buChar char="•"/>
            </a:pPr>
            <a:r>
              <a:rPr sz="2800" b="0" i="0">
                <a:solidFill>
                  <a:srgbClr val="4A403A"/>
                </a:solidFill>
                <a:latin typeface="Arial"/>
              </a:rPr>
              <a:t>Dán thẻ lên 'đường thời gian' trên bảng theo đúng thứ tự năm</a:t>
            </a:r>
          </a:p>
        </p:txBody>
      </p:sp>
      <p:sp>
        <p:nvSpPr>
          <p:cNvPr id="7" name="Oval 6"/>
          <p:cNvSpPr/>
          <p:nvPr/>
        </p:nvSpPr>
        <p:spPr>
          <a:xfrm>
            <a:off x="8556955" y="1600200"/>
            <a:ext cx="2743200" cy="2743200"/>
          </a:xfrm>
          <a:prstGeom prst="ellipse">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lIns="45720" rIns="45720" wrap="square"/>
          <a:lstStyle/>
          <a:p>
            <a:pPr algn="ctr"/>
            <a:r>
              <a:rPr sz="7200" b="1">
                <a:solidFill>
                  <a:srgbClr val="FFFFFF"/>
                </a:solidFill>
                <a:latin typeface="Arial"/>
              </a:rPr>
              <a:t>8</a:t>
            </a:r>
          </a:p>
          <a:p>
            <a:pPr algn="ctr"/>
            <a:r>
              <a:rPr sz="2800" b="0">
                <a:solidFill>
                  <a:srgbClr val="FFFFFF"/>
                </a:solidFill>
                <a:latin typeface="Arial"/>
              </a:rPr>
              <a:t>phút</a:t>
            </a:r>
          </a:p>
        </p:txBody>
      </p:sp>
      <p:sp>
        <p:nvSpPr>
          <p:cNvPr id="8" name="Rounded Rectangle 7"/>
          <p:cNvSpPr/>
          <p:nvPr/>
        </p:nvSpPr>
        <p:spPr>
          <a:xfrm>
            <a:off x="8305495" y="4617720"/>
            <a:ext cx="3246120" cy="1097280"/>
          </a:xfrm>
          <a:prstGeom prst="roundRect">
            <a:avLst>
              <a:gd name="adj" fmla="val 30000"/>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noAutofit/>
          </a:bodyPr>
          <a:lstStyle/>
          <a:p>
            <a:pPr algn="ctr">
              <a:spcAft>
                <a:spcPts val="800"/>
              </a:spcAft>
            </a:pPr>
            <a:r>
              <a:rPr sz="2400" b="1" i="0">
                <a:solidFill>
                  <a:srgbClr val="FFFFFF"/>
                </a:solidFill>
                <a:latin typeface="Arial"/>
              </a:rPr>
              <a:t>Nhóm 4 em – thi tiếp sức</a:t>
            </a:r>
          </a:p>
        </p:txBody>
      </p:sp>
      <p:sp>
        <p:nvSpPr>
          <p:cNvPr id="9" name="TextBox 8"/>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30</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Tổng kết</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CMCN lần 1 (nửa sau thế kỉ XVIII, Anh): máy móc, máy hơi nước, từ lao động thủ công sang máy móc</a:t>
            </a:r>
          </a:p>
          <a:p>
            <a:pPr marL="411480" indent="-365760">
              <a:spcAft>
                <a:spcPts val="900"/>
              </a:spcAft>
              <a:buFont typeface="Arial"/>
              <a:buChar char="•"/>
            </a:pPr>
            <a:r>
              <a:rPr sz="2800" b="0" i="0">
                <a:solidFill>
                  <a:srgbClr val="4A403A"/>
                </a:solidFill>
                <a:latin typeface="Arial"/>
              </a:rPr>
              <a:t>CMCN lần 2 (nửa sau thế kỉ XIX – 1914): điện, động cơ đốt trong, luyện thép, ô tô, máy bay</a:t>
            </a:r>
          </a:p>
          <a:p>
            <a:pPr marL="411480" indent="-365760">
              <a:spcAft>
                <a:spcPts val="900"/>
              </a:spcAft>
              <a:buFont typeface="Arial"/>
              <a:buChar char="•"/>
            </a:pPr>
            <a:r>
              <a:rPr sz="2800" b="0" i="0">
                <a:solidFill>
                  <a:srgbClr val="4A403A"/>
                </a:solidFill>
                <a:latin typeface="Arial"/>
              </a:rPr>
              <a:t>Ý nghĩa: tăng năng suất, hình thành trung tâm công nghiệp, hai giai cấp mới, văn hoá công nghiệp</a:t>
            </a:r>
          </a:p>
          <a:p>
            <a:pPr marL="411480" indent="-365760">
              <a:spcAft>
                <a:spcPts val="900"/>
              </a:spcAft>
              <a:buFont typeface="Arial"/>
              <a:buChar char="•"/>
            </a:pPr>
            <a:r>
              <a:rPr sz="2800" b="0" i="0">
                <a:solidFill>
                  <a:srgbClr val="4A403A"/>
                </a:solidFill>
                <a:latin typeface="Arial"/>
              </a:rPr>
              <a:t>Có cả tác động tiêu cực: ô nhiễm môi trường, bóc lột lao động, xâm chiếm thuộc địa</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31</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bg>
      <p:bgPr>
        <a:solidFill>
          <a:srgbClr val="FBF6EE"/>
        </a:solidFill>
        <a:effectLst/>
      </p:bgPr>
    </p:bg>
    <p:spTree>
      <p:nvGrpSpPr>
        <p:cNvPr id="1" name=""/>
        <p:cNvGrpSpPr/>
        <p:nvPr/>
      </p:nvGrpSpPr>
      <p:grpSpPr/>
      <p:sp>
        <p:nvSpPr>
          <p:cNvPr id="2" name="Rectangle 1"/>
          <p:cNvSpPr/>
          <p:nvPr/>
        </p:nvSpPr>
        <p:spPr>
          <a:xfrm>
            <a:off x="0" y="0"/>
            <a:ext cx="12191695" cy="1143000"/>
          </a:xfrm>
          <a:prstGeom prst="rect">
            <a:avLst/>
          </a:prstGeom>
          <a:solidFill>
            <a:srgbClr val="4A403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1143000"/>
            <a:ext cx="12191695" cy="73152"/>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1440"/>
            <a:ext cx="11094415" cy="960120"/>
          </a:xfrm>
          <a:prstGeom prst="rect">
            <a:avLst/>
          </a:prstGeom>
          <a:noFill/>
        </p:spPr>
        <p:txBody>
          <a:bodyPr wrap="square" anchor="ctr">
            <a:noAutofit/>
          </a:bodyPr>
          <a:lstStyle/>
          <a:p>
            <a:pPr>
              <a:spcAft>
                <a:spcPts val="1100"/>
              </a:spcAft>
            </a:pPr>
            <a:r>
              <a:rPr sz="3400" b="1" i="0">
                <a:solidFill>
                  <a:srgbClr val="FFFFFF"/>
                </a:solidFill>
                <a:latin typeface="Arial"/>
              </a:rPr>
              <a:t>Dặn dò</a:t>
            </a:r>
          </a:p>
        </p:txBody>
      </p:sp>
      <p:sp>
        <p:nvSpPr>
          <p:cNvPr id="5" name="Rounded Rectangle 4"/>
          <p:cNvSpPr/>
          <p:nvPr/>
        </p:nvSpPr>
        <p:spPr>
          <a:xfrm>
            <a:off x="640080" y="1508760"/>
            <a:ext cx="10911535" cy="4754880"/>
          </a:xfrm>
          <a:prstGeom prst="roundRect">
            <a:avLst>
              <a:gd name="adj" fmla="val 4000"/>
            </a:avLst>
          </a:prstGeom>
          <a:solidFill>
            <a:srgbClr val="FFFFFF"/>
          </a:solidFill>
          <a:ln w="25400">
            <a:solidFill>
              <a:srgbClr val="F4D27A"/>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40080" y="1737360"/>
            <a:ext cx="109728" cy="4297680"/>
          </a:xfrm>
          <a:prstGeom prst="rect">
            <a:avLst/>
          </a:prstGeom>
          <a:solidFill>
            <a:srgbClr val="A04A5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914400" y="1645920"/>
            <a:ext cx="10454335" cy="4480560"/>
          </a:xfrm>
          <a:prstGeom prst="rect">
            <a:avLst/>
          </a:prstGeom>
          <a:noFill/>
        </p:spPr>
        <p:txBody>
          <a:bodyPr wrap="square" anchor="ctr">
            <a:noAutofit/>
          </a:bodyPr>
          <a:lstStyle/>
          <a:p>
            <a:pPr marL="411480" indent="-365760">
              <a:spcAft>
                <a:spcPts val="900"/>
              </a:spcAft>
              <a:buFont typeface="Arial"/>
              <a:buChar char="•"/>
            </a:pPr>
            <a:r>
              <a:rPr sz="2800" b="0" i="0">
                <a:solidFill>
                  <a:srgbClr val="4A403A"/>
                </a:solidFill>
                <a:latin typeface="Arial"/>
              </a:rPr>
              <a:t>Vận dụng 1 (SGK tr.44): em biết những thiết bị sử dụng điện nào? Cuộc sống sẽ ra sao nếu không có điện?</a:t>
            </a:r>
          </a:p>
          <a:p>
            <a:pPr marL="411480" indent="-365760">
              <a:spcAft>
                <a:spcPts val="900"/>
              </a:spcAft>
              <a:buFont typeface="Arial"/>
              <a:buChar char="•"/>
            </a:pPr>
            <a:r>
              <a:rPr sz="2800" b="0" i="0">
                <a:solidFill>
                  <a:srgbClr val="4A403A"/>
                </a:solidFill>
                <a:latin typeface="Arial"/>
              </a:rPr>
              <a:t>Vận dụng 2: sưu tầm tư liệu về một thành tựu của CMCN thời cận đại, viết đoạn văn ngắn (khoảng 200 từ) giới thiệu thành tựu đó</a:t>
            </a:r>
          </a:p>
          <a:p>
            <a:pPr marL="411480" indent="-365760">
              <a:spcAft>
                <a:spcPts val="900"/>
              </a:spcAft>
              <a:buFont typeface="Arial"/>
              <a:buChar char="•"/>
            </a:pPr>
            <a:r>
              <a:rPr sz="2800" b="0" i="0">
                <a:solidFill>
                  <a:srgbClr val="4A403A"/>
                </a:solidFill>
                <a:latin typeface="Arial"/>
              </a:rPr>
              <a:t>Nộp bài (GV hẹn ngày) · Đọc trước Bài 7: Các cuộc cách mạng công nghiệp thời hiện đại</a:t>
            </a:r>
          </a:p>
        </p:txBody>
      </p:sp>
      <p:sp>
        <p:nvSpPr>
          <p:cNvPr id="8" name="TextBox 7"/>
          <p:cNvSpPr txBox="1"/>
          <p:nvPr/>
        </p:nvSpPr>
        <p:spPr>
          <a:xfrm>
            <a:off x="11002975" y="6355080"/>
            <a:ext cx="914400" cy="365760"/>
          </a:xfrm>
          <a:prstGeom prst="rect">
            <a:avLst/>
          </a:prstGeom>
          <a:noFill/>
        </p:spPr>
        <p:txBody>
          <a:bodyPr wrap="square" anchor="ctr">
            <a:noAutofit/>
          </a:bodyPr>
          <a:lstStyle/>
          <a:p>
            <a:pPr algn="r">
              <a:spcAft>
                <a:spcPts val="0"/>
              </a:spcAft>
            </a:pPr>
            <a:r>
              <a:rPr sz="1400" b="0" i="0">
                <a:solidFill>
                  <a:srgbClr val="6E5F52"/>
                </a:solidFill>
                <a:latin typeface="Arial"/>
              </a:rPr>
              <a:t>32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