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7, SGK tr.45–50. Gợi ý 3 tiết: T1 CMCN lần thứ ba; T2 CMCN lần thứ tư; T3 ý nghĩa, luyện tập, vận dụng (theo KH của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tr.45.</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Khởi động theo SGK tr.45 (3–4 phút): rô-bốt Xô-phi-a được Chính phủ A-rập Xê-út cấp quyền công dân ngày 25-10-2017; được tích hợp trí tuệ nhân tạo nên có thể giao tiếp, thể hiện cảm xúc, diễn thuyết. Câu hỏi: trong thời hiện đại, nhân loại đã trải qua những cuộc cách mạng công nghiệp nào? Nêu một số thành tựu em biết; các thành tựu này có ý nghĩa gì với cuộc sống?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A/B/C trước khi bấm đáp án.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Theo SGK tr.45: rô-bốt Xô-phi-a là một trong những thành tựu tiêu biểu của Cách mạng công nghiệp lần thứ tư đang diễn ra hiện nay.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tr.45–47.</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Thành tựu quan trọng đầu tiên của CMCN lần ba là sự xuất hiện của máy tính. ENIAC (Giôn Mau-li và Prét-pơ Éc-cơ, 1946) là máy tính điện tử đầu tiên; An-te 8800 (1975) là máy tính cá nhân đầu tiên; máy tính xách tay sản xuất năm 1994.</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Số năm lấy từ Hình 2 SGK tr.46; phép tính do trợ lý tự tính lại.</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1994 − 1946 = 48 năm. Trong khoảng thời gian đó máy tính phát triển từ máy rất lớn (ENIAC) đến máy cá nhân (An-te 8800, 1975) và máy xách tay (1994).</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Sự ra đời của internet giúp kết nối giữa các khu vực trên thế giới, chia sẻ thông tin giữa các thiết bị dễ dàng, hiệu quả hơn — một bước tiến quan trọng của ngành công nghệ thông tin.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HS: wifi làm thay đổi cách sống, học tập của em như thế nào?</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Tự động hoá và rô-bốt giúp giải phóng sức lao động, nâng cao năng suất và chất lượng sản phẩm công nghiệp. Công nghệ sinh học: công nghệ di truyền, tế bào, vi sinh, en-zim; 'Cách mạng xanh' tạo giống mới chống sâu bệnh.</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Hình 6: vệ tinh nhân tạo Xpút-ních 1 do Liên Xô phóng lên quỹ đạo (1957). Hình 7: nhà du hành Neo Am-strong (Mỹ) – người đầu tiên đặt chân lên Mặt Trăng (1969). Câu hỏi SGK tr.47: quan sát hình 2–7, nêu một số thành tựu cơ bản của CMCN lần ba; em ấn tượng với thành tựu nào nhất? Vì sao?</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Câu hỏi mở theo SGK tr.47 (cuối mục 1). Không có đáp án duy nhất; yêu cầu lập luận. ĐGTX tiêu chí báo trước: nêu đúng thành tựu thuộc CMCN lần ba; lập luận có lí do; trình bày rõ.</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tr.47.</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AI cho phép máy móc mô phỏng khả năng tư duy, học tập và ra quyết định của con người; ứng dụng rộng trong sản xuất, quản lí, y tế, giáo dục, dịch vụ. Internet vạn vật được áp dụng trong quản lí đô thị, giao thông, xây dựng, thời trang, chăm sóc sức khoẻ…</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SGK tr.48: xây toà nhà bằng công nghệ in 3D đòi hỏi ít hơn 50% nhân lực, tạo ra ít hơn 60% rác thải so với cách xây truyền thống; chi phí xây dựng giảm khoảng 60%.</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tr.48: công nghệ in 3D đòi hỏi ít hơn 50% nhân lực, tạo ra ít hơn 60% rác thải; chi phí xây dựng giảm đi khoảng 60%.</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Nhắc: 1 tỉ = 10^9.</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tr.48: 1 m = 1 000 000 000 nm (một tỉ na-nô mét). Công nghệ na-nô ứng dụng rộng trong y học, sinh học, năng lượng, điện tử, cơ khí, may mặc, thực phẩm, bảo vệ môi trường…</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tr.48 (câu hỏi 1–2 cuối mục 2). Gợi ý: AI, IoT, in 3D, na-nô, công nghệ gen, điện toán đám mây, dữ liệu lớn, tự động hoá. Không yêu cầu HS dùng thiết bị cá nhân — chỉ dựa vào hình và thông tin SGK.</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tr.48–49.</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tr.49. Câu hỏi 1: hằng ngày em và gia đình, bạn bè dùng thiết bị điện tử nào? Sự ra đời của các thiết bị điện tử, hệ thống internet… có ý nghĩa gì với cuộc sống hiện nay?</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Tiêu cực theo SGK tr.49: người lao động đối diện nguy cơ mất việc làm; nới rộng khoảng cách giàu – nghèo; vấn đề bảo mật thông tin cá nhân, tính chính xác của thông tin được chia sẻ; xung đột giữa giá trị văn hoá truyền thống và hiện đại, nguy cơ đánh mất bản sắc văn hoá dân tộc; lạm dụng AI trong giáo dục có thể giảm khả năng tư duy độc lập, tạo thói quen sao chép và phụ thuộc vào công nghệ. SGK kết luận: cần sử dụng AI hợp lí, rèn luyện tư duy phản biện và ý thức trong học tập.</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Vận dụng câu 1 SGK tr.50, gắn với mục tiêu 'tuân thủ quy định pháp luật khi giao tiếp trên internet, mạng xã hội'. 💡 Gợi ý hướng trả lời của trợ lý (GV điều chỉnh): không vội chia sẻ; kiểm tra nguồn tin; đối chiếu nhiều nguồn chính thống; báo cho người lớn/nhà trường nếu thông tin nguy hại. Phần pháp luật cụ thể: GV chỉ nêu quy định có trong tài liệu nhà trường cung cấp, không tự trích số hiệu văn bản.</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tr.50 – Luyện tập. Đáp án gợi ý: Lần ba — máy tính điện tử (1946) → xử lí thông tin nhanh; internet → kết nối, chia sẻ thông tin; rô-bốt, tự động hoá → giải phóng sức lao động; chinh phục vũ trụ (Xpút-ních 1, 1957; Am-strong 1969). Lần tư — AI, IoT, in 3D, na-nô. Tiêu chí báo trước: đúng thành tựu, đúng thuộc cuộc cách mạng nào, nêu được ý nghĩa; mọi nhóm chấm cùng tiêu chí.</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4A403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Các cuộc cách mạng công nghiệp thời hiện đại</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10 – Kết nối tri thức – Chủ đề 4 – Bài 7</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 – Trung tâm GDNN-GDTX Bà Rịa – Vũng Tàu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Biết sưu tầm, sử dụng tư liệu để tìm hiểu các cuộc cách mạng công nghiệp thời hiện đại</a:t>
            </a:r>
          </a:p>
          <a:p>
            <a:pPr marL="411480" indent="-365760">
              <a:spcAft>
                <a:spcPts val="900"/>
              </a:spcAft>
              <a:buFont typeface="Arial"/>
              <a:buChar char="•"/>
            </a:pPr>
            <a:r>
              <a:rPr sz="2800" b="0" i="0">
                <a:solidFill>
                  <a:srgbClr val="4A403A"/>
                </a:solidFill>
                <a:latin typeface="Arial"/>
              </a:rPr>
              <a:t>Nêu thành tựu cơ bản và ý nghĩa của CMCN lần thứ ba và lần thứ tư</a:t>
            </a:r>
          </a:p>
          <a:p>
            <a:pPr marL="411480" indent="-365760">
              <a:spcAft>
                <a:spcPts val="900"/>
              </a:spcAft>
              <a:buFont typeface="Arial"/>
              <a:buChar char="•"/>
            </a:pPr>
            <a:r>
              <a:rPr sz="2800" b="0" i="0">
                <a:solidFill>
                  <a:srgbClr val="4A403A"/>
                </a:solidFill>
                <a:latin typeface="Arial"/>
              </a:rPr>
              <a:t>Có thái độ trân trọng thành quả của các cuộc cách mạng công nghiệp</a:t>
            </a:r>
          </a:p>
          <a:p>
            <a:pPr marL="411480" indent="-365760">
              <a:spcAft>
                <a:spcPts val="900"/>
              </a:spcAft>
              <a:buFont typeface="Arial"/>
              <a:buChar char="•"/>
            </a:pPr>
            <a:r>
              <a:rPr sz="2800" b="0" i="0">
                <a:solidFill>
                  <a:srgbClr val="4A403A"/>
                </a:solidFill>
                <a:latin typeface="Arial"/>
              </a:rPr>
              <a:t>Vận dụng hiểu biết về tác động hai mặt để tuân thủ quy định pháp luật khi giao tiếp trên internet, mạng xã hội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Khởi động: rô-bốt đầu tiên được cấp quyền công dân</a:t>
            </a:r>
          </a:p>
        </p:txBody>
      </p:sp>
      <p:sp>
        <p:nvSpPr>
          <p:cNvPr id="5" name="Rectangle 4"/>
          <p:cNvSpPr/>
          <p:nvPr/>
        </p:nvSpPr>
        <p:spPr>
          <a:xfrm>
            <a:off x="3728444" y="1408176"/>
            <a:ext cx="4734805"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7_h1.jpg"/>
          <p:cNvPicPr>
            <a:picLocks noChangeAspect="1"/>
          </p:cNvPicPr>
          <p:nvPr/>
        </p:nvPicPr>
        <p:blipFill>
          <a:blip r:embed="rId3"/>
          <a:stretch>
            <a:fillRect/>
          </a:stretch>
        </p:blipFill>
        <p:spPr>
          <a:xfrm>
            <a:off x="3783308" y="1463040"/>
            <a:ext cx="4625077"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 – SGK tr.45</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700" b="1" i="0">
                <a:solidFill>
                  <a:srgbClr val="4A403A"/>
                </a:solidFill>
                <a:latin typeface="Arial"/>
              </a:rPr>
              <a:t>Rô-bốt Xô-phi-a tích hợp trí tuệ nhân tạo là một trong những thành tựu tiêu biểu của cuộc cách mạng công nghiệp nào?</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Lần thứ hai</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Lần thứ ba</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Lần thứ tư (đang diễn ra)</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Rô-bốt Xô-phi-a tích hợp trí tuệ nhân tạo là một trong những thành tựu tiêu biểu của cuộc cách mạng công nghiệp nào?</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Lần thứ hai</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Lần thứ ba</a:t>
            </a:r>
          </a:p>
        </p:txBody>
      </p:sp>
      <p:sp>
        <p:nvSpPr>
          <p:cNvPr id="14" name="Rounded Rectangle 13"/>
          <p:cNvSpPr/>
          <p:nvPr/>
        </p:nvSpPr>
        <p:spPr>
          <a:xfrm>
            <a:off x="640080" y="4215383"/>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Lần thứ tư (đang diễn ra)</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100" b="0" i="0">
                <a:solidFill>
                  <a:srgbClr val="4A403A"/>
                </a:solidFill>
                <a:latin typeface="Arial"/>
              </a:rPr>
              <a:t>Giải thích: Theo SGK tr.45: rô-bốt Xô-phi-a là một trong những thành tựu tiêu biểu của Cách mạng công nghiệp lần thứ tư đang diễn ra hiện nay.</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Cách mạng công nghiệp lần thứ ba</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Còn gọi là Cách mạng kĩ thuật số; bắt đầu khoảng những năm 40 của thế kỉ XX, kế thừa tiến bộ khoa học – kĩ thuật đầu thế kỉ XX</a:t>
            </a:r>
          </a:p>
          <a:p>
            <a:pPr marL="411480" indent="-365760">
              <a:spcAft>
                <a:spcPts val="900"/>
              </a:spcAft>
              <a:buFont typeface="Arial"/>
              <a:buChar char="•"/>
            </a:pPr>
            <a:r>
              <a:rPr sz="2800" b="0" i="0">
                <a:solidFill>
                  <a:srgbClr val="4A403A"/>
                </a:solidFill>
                <a:latin typeface="Arial"/>
              </a:rPr>
              <a:t>Phát minh lớn về công cụ sản xuất mới: máy tính điện tử, máy tự động và hệ thống máy tự động, người máy</a:t>
            </a:r>
          </a:p>
          <a:p>
            <a:pPr marL="411480" indent="-365760">
              <a:spcAft>
                <a:spcPts val="900"/>
              </a:spcAft>
              <a:buFont typeface="Arial"/>
              <a:buChar char="•"/>
            </a:pPr>
            <a:r>
              <a:rPr sz="2800" b="0" i="0">
                <a:solidFill>
                  <a:srgbClr val="4A403A"/>
                </a:solidFill>
                <a:latin typeface="Arial"/>
              </a:rPr>
              <a:t>Internet, công nghệ thông tin; vật liệu mới, nguồn năng lượng mới</a:t>
            </a:r>
          </a:p>
          <a:p>
            <a:pPr marL="411480" indent="-365760">
              <a:spcAft>
                <a:spcPts val="900"/>
              </a:spcAft>
              <a:buFont typeface="Arial"/>
              <a:buChar char="•"/>
            </a:pPr>
            <a:r>
              <a:rPr sz="2800" b="0" i="0">
                <a:solidFill>
                  <a:srgbClr val="4A403A"/>
                </a:solidFill>
                <a:latin typeface="Arial"/>
              </a:rPr>
              <a:t>Công nghệ sinh học; chinh phục vũ trụ</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Hình 2: sự phát triển của máy tính</a:t>
            </a:r>
          </a:p>
        </p:txBody>
      </p:sp>
      <p:sp>
        <p:nvSpPr>
          <p:cNvPr id="5" name="Rectangle 4"/>
          <p:cNvSpPr/>
          <p:nvPr/>
        </p:nvSpPr>
        <p:spPr>
          <a:xfrm>
            <a:off x="1169263" y="1408176"/>
            <a:ext cx="9853167"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7_h2.jpg"/>
          <p:cNvPicPr>
            <a:picLocks noChangeAspect="1"/>
          </p:cNvPicPr>
          <p:nvPr/>
        </p:nvPicPr>
        <p:blipFill>
          <a:blip r:embed="rId3"/>
          <a:stretch>
            <a:fillRect/>
          </a:stretch>
        </p:blipFill>
        <p:spPr>
          <a:xfrm>
            <a:off x="1224127" y="1463040"/>
            <a:ext cx="9743440"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2 – SGK tr.46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700" b="1" i="0">
                <a:solidFill>
                  <a:srgbClr val="4A403A"/>
                </a:solidFill>
                <a:latin typeface="Arial"/>
              </a:rPr>
              <a:t>Từ máy tính điện tử đầu tiên ENIAC (1946) đến máy tính xách tay sản xuất năm 1994 cách nhau bao nhiêu năm?</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29 năm</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48 năm</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58 năm</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Từ máy tính điện tử đầu tiên ENIAC (1946) đến máy tính xách tay sản xuất năm 1994 cách nhau bao nhiêu năm?</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29 năm</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48 năm</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58 năm</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900" b="0" i="0">
                <a:solidFill>
                  <a:srgbClr val="4A403A"/>
                </a:solidFill>
                <a:latin typeface="Arial"/>
              </a:rPr>
              <a:t>Giải thích: 1994 − 1946 = 48 năm. Trong khoảng thời gian đó máy tính phát triển từ máy rất lớn (ENIAC) đến máy cá nhân (An-te 8800, 1975) và máy xách tay (1994).</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Internet và Mạng lưới toàn cầu (WWW, 1990)</a:t>
            </a:r>
          </a:p>
        </p:txBody>
      </p:sp>
      <p:sp>
        <p:nvSpPr>
          <p:cNvPr id="5" name="Rectangle 4"/>
          <p:cNvSpPr/>
          <p:nvPr/>
        </p:nvSpPr>
        <p:spPr>
          <a:xfrm>
            <a:off x="3820050" y="1408176"/>
            <a:ext cx="4551594"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7_h3.jpg"/>
          <p:cNvPicPr>
            <a:picLocks noChangeAspect="1"/>
          </p:cNvPicPr>
          <p:nvPr/>
        </p:nvPicPr>
        <p:blipFill>
          <a:blip r:embed="rId3"/>
          <a:stretch>
            <a:fillRect/>
          </a:stretch>
        </p:blipFill>
        <p:spPr>
          <a:xfrm>
            <a:off x="3874914" y="1463040"/>
            <a:ext cx="444186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3 – SGK tr.46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Wifi (bằng sáng chế 1996)</a:t>
            </a:r>
          </a:p>
        </p:txBody>
      </p:sp>
      <p:sp>
        <p:nvSpPr>
          <p:cNvPr id="5" name="Rectangle 4"/>
          <p:cNvSpPr/>
          <p:nvPr/>
        </p:nvSpPr>
        <p:spPr>
          <a:xfrm>
            <a:off x="859536" y="1938111"/>
            <a:ext cx="10472623" cy="3210377"/>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7_h4.jpg"/>
          <p:cNvPicPr>
            <a:picLocks noChangeAspect="1"/>
          </p:cNvPicPr>
          <p:nvPr/>
        </p:nvPicPr>
        <p:blipFill>
          <a:blip r:embed="rId3"/>
          <a:stretch>
            <a:fillRect/>
          </a:stretch>
        </p:blipFill>
        <p:spPr>
          <a:xfrm>
            <a:off x="914400" y="1992975"/>
            <a:ext cx="10362895" cy="3100649"/>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4A403A"/>
                </a:solidFill>
                <a:latin typeface="Arial"/>
              </a:rPr>
              <a:t>Hình 4 – SGK tr.46 · Phát minh của nhóm nhà khoa học do Giôn Su-li-van đứng đầu, được cấp bằng sáng chế năm 1996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Tự động hoá và công nghệ rô-bốt</a:t>
            </a:r>
          </a:p>
        </p:txBody>
      </p:sp>
      <p:sp>
        <p:nvSpPr>
          <p:cNvPr id="5" name="Rectangle 4"/>
          <p:cNvSpPr/>
          <p:nvPr/>
        </p:nvSpPr>
        <p:spPr>
          <a:xfrm>
            <a:off x="3643808" y="1408176"/>
            <a:ext cx="4904077"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7_h5.jpg"/>
          <p:cNvPicPr>
            <a:picLocks noChangeAspect="1"/>
          </p:cNvPicPr>
          <p:nvPr/>
        </p:nvPicPr>
        <p:blipFill>
          <a:blip r:embed="rId3"/>
          <a:stretch>
            <a:fillRect/>
          </a:stretch>
        </p:blipFill>
        <p:spPr>
          <a:xfrm>
            <a:off x="3698672" y="1463040"/>
            <a:ext cx="479434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5 – SGK tr.46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Chinh phục vũ trụ</a:t>
            </a:r>
          </a:p>
        </p:txBody>
      </p:sp>
      <p:sp>
        <p:nvSpPr>
          <p:cNvPr id="5" name="Rectangle 4"/>
          <p:cNvSpPr/>
          <p:nvPr/>
        </p:nvSpPr>
        <p:spPr>
          <a:xfrm>
            <a:off x="859536" y="1551700"/>
            <a:ext cx="10472623" cy="3983199"/>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7_h67.jpg"/>
          <p:cNvPicPr>
            <a:picLocks noChangeAspect="1"/>
          </p:cNvPicPr>
          <p:nvPr/>
        </p:nvPicPr>
        <p:blipFill>
          <a:blip r:embed="rId3"/>
          <a:stretch>
            <a:fillRect/>
          </a:stretch>
        </p:blipFill>
        <p:spPr>
          <a:xfrm>
            <a:off x="914400" y="1606564"/>
            <a:ext cx="10362895" cy="3873471"/>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6, 7 – SGK tr.47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Thành tựu em ấn tượng nhất</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Quan sát Hình 2–7 (SGK tr.46–47)</a:t>
            </a:r>
          </a:p>
          <a:p>
            <a:pPr marL="411480" indent="-365760">
              <a:spcAft>
                <a:spcPts val="900"/>
              </a:spcAft>
              <a:buFont typeface="Arial"/>
              <a:buChar char="•"/>
            </a:pPr>
            <a:r>
              <a:rPr sz="2800" b="0" i="0">
                <a:solidFill>
                  <a:srgbClr val="4A403A"/>
                </a:solidFill>
                <a:latin typeface="Arial"/>
              </a:rPr>
              <a:t>Chọn thành tựu em ấn tượng nhất của CMCN lần thứ ba</a:t>
            </a:r>
          </a:p>
          <a:p>
            <a:pPr marL="411480" indent="-365760">
              <a:spcAft>
                <a:spcPts val="900"/>
              </a:spcAft>
              <a:buFont typeface="Arial"/>
              <a:buChar char="•"/>
            </a:pPr>
            <a:r>
              <a:rPr sz="2800" b="0" i="0">
                <a:solidFill>
                  <a:srgbClr val="4A403A"/>
                </a:solidFill>
                <a:latin typeface="Arial"/>
              </a:rPr>
              <a:t>Giải thích vì sao (ít nhất 2 lí do) và nói thành tựu đó thay đổi cuộc sống như thế nào</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600"/>
              </a:spcAft>
            </a:pPr>
            <a:r>
              <a:rPr sz="1800" b="1" i="0">
                <a:solidFill>
                  <a:srgbClr val="FFFFFF"/>
                </a:solidFill>
                <a:latin typeface="Arial"/>
              </a:rPr>
              <a:t>Cá nhân 2 phút – chia sẻ cặp – 3 em trình bày</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300" b="1" i="0">
                <a:solidFill>
                  <a:srgbClr val="FFFFFF"/>
                </a:solidFill>
                <a:latin typeface="Arial"/>
              </a:rPr>
              <a:t>2. Cách mạng công nghiệp lần thứ tư (CM 4.0)</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Bắt đầu từ những năm đầu thế kỉ XXI và vẫn đang tiếp diễn</a:t>
            </a:r>
          </a:p>
          <a:p>
            <a:pPr marL="411480" indent="-365760">
              <a:spcAft>
                <a:spcPts val="900"/>
              </a:spcAft>
              <a:buFont typeface="Arial"/>
              <a:buChar char="•"/>
            </a:pPr>
            <a:r>
              <a:rPr sz="2800" b="0" i="0">
                <a:solidFill>
                  <a:srgbClr val="4A403A"/>
                </a:solidFill>
                <a:latin typeface="Arial"/>
              </a:rPr>
              <a:t>Gắn với đột phá công nghệ: trí tuệ nhân tạo (AI), internet vạn vật (IoT), điện toán đám mây, dữ liệu lớn (Big Data), in 3D, tự động hoá, vật liệu mới, công nghệ gen, công nghệ na-nô…</a:t>
            </a:r>
          </a:p>
          <a:p>
            <a:pPr marL="411480" indent="-365760">
              <a:spcAft>
                <a:spcPts val="900"/>
              </a:spcAft>
              <a:buFont typeface="Arial"/>
              <a:buChar char="•"/>
            </a:pPr>
            <a:r>
              <a:rPr sz="2800" b="0" i="0">
                <a:solidFill>
                  <a:srgbClr val="4A403A"/>
                </a:solidFill>
                <a:latin typeface="Arial"/>
              </a:rPr>
              <a:t>Triển vọng tạo thay đổi lớn trên mọi lĩnh vực: kinh tế, chính trị, xã hội, văn hoá, giáo dục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Internet vạn vật và trí tuệ nhân tạo</a:t>
            </a:r>
          </a:p>
        </p:txBody>
      </p:sp>
      <p:sp>
        <p:nvSpPr>
          <p:cNvPr id="5" name="Rectangle 4"/>
          <p:cNvSpPr/>
          <p:nvPr/>
        </p:nvSpPr>
        <p:spPr>
          <a:xfrm>
            <a:off x="859536" y="1642781"/>
            <a:ext cx="10472623" cy="3801036"/>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7_h89.jpg"/>
          <p:cNvPicPr>
            <a:picLocks noChangeAspect="1"/>
          </p:cNvPicPr>
          <p:nvPr/>
        </p:nvPicPr>
        <p:blipFill>
          <a:blip r:embed="rId3"/>
          <a:stretch>
            <a:fillRect/>
          </a:stretch>
        </p:blipFill>
        <p:spPr>
          <a:xfrm>
            <a:off x="914400" y="1697645"/>
            <a:ext cx="10362895" cy="3691308"/>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8, 9 – SGK tr.48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Nhà xây bằng máy in 3D (Đu-bai)</a:t>
            </a:r>
          </a:p>
        </p:txBody>
      </p:sp>
      <p:sp>
        <p:nvSpPr>
          <p:cNvPr id="5" name="Rectangle 4"/>
          <p:cNvSpPr/>
          <p:nvPr/>
        </p:nvSpPr>
        <p:spPr>
          <a:xfrm>
            <a:off x="3307771" y="1408176"/>
            <a:ext cx="5576152"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7_h10.jpg"/>
          <p:cNvPicPr>
            <a:picLocks noChangeAspect="1"/>
          </p:cNvPicPr>
          <p:nvPr/>
        </p:nvPicPr>
        <p:blipFill>
          <a:blip r:embed="rId3"/>
          <a:stretch>
            <a:fillRect/>
          </a:stretch>
        </p:blipFill>
        <p:spPr>
          <a:xfrm>
            <a:off x="3362635" y="1463040"/>
            <a:ext cx="5466424"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10 – SGK tr.48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700" b="1" i="0">
                <a:solidFill>
                  <a:srgbClr val="4A403A"/>
                </a:solidFill>
                <a:latin typeface="Arial"/>
              </a:rPr>
              <a:t>Theo mục 'Em có biết?' (SGK tr.48), xây toà nhà bằng công nghệ in 3D làm chi phí xây dựng giảm khoảng bao nhiêu so với cách truyền thống?</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Khoảng 20%</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Khoảng 40%</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Khoảng 60%</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Theo mục 'Em có biết?' (SGK tr.48), xây toà nhà bằng công nghệ in 3D làm chi phí xây dựng giảm khoảng bao nhiêu so với cách truyền thống?</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Khoảng 20%</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Khoảng 40%</a:t>
            </a:r>
          </a:p>
        </p:txBody>
      </p:sp>
      <p:sp>
        <p:nvSpPr>
          <p:cNvPr id="14" name="Rounded Rectangle 13"/>
          <p:cNvSpPr/>
          <p:nvPr/>
        </p:nvSpPr>
        <p:spPr>
          <a:xfrm>
            <a:off x="640080" y="4215383"/>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Khoảng 60%</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4A403A"/>
                </a:solidFill>
                <a:latin typeface="Arial"/>
              </a:rPr>
              <a:t>Giải thích: SGK tr.48: công nghệ in 3D đòi hỏi ít hơn 50% nhân lực, tạo ra ít hơn 60% rác thải; chi phí xây dựng giảm đi khoảng 60%.</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Công nghệ na-nô thiết kế, chế tạo ở quy mô na-nô mét. Một mét bằng bao nhiêu na-nô mét?</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1 000 000 na-nô mét</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1 000 000 000 na-nô mét</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1 000 000 000 000 na-nô mét</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Công nghệ na-nô thiết kế, chế tạo ở quy mô na-nô mét. Một mét bằng bao nhiêu na-nô mét?</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1 000 000 na-nô mét</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1 000 000 000 na-nô mét</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1 000 000 000 000 na-nô mét</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SGK tr.48: 1 m = 1 000 000 000 nm (một tỉ na-nô mét). Công nghệ na-nô ứng dụng rộng trong y học, sinh học, năng lượng, điện tử, cơ khí, may mặc, thực phẩm, bảo vệ môi trường…</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300" b="1" i="0">
                <a:solidFill>
                  <a:srgbClr val="FFFFFF"/>
                </a:solidFill>
                <a:latin typeface="Arial"/>
              </a:rPr>
              <a:t>Hoạt động: Giới thiệu một thành tựu em thích</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Quan sát Hình 8–10 và thông tin mục 2: nêu một số thành tựu cơ bản của CMCN lần thứ tư</a:t>
            </a:r>
          </a:p>
          <a:p>
            <a:pPr marL="411480" indent="-365760">
              <a:spcAft>
                <a:spcPts val="900"/>
              </a:spcAft>
              <a:buFont typeface="Arial"/>
              <a:buChar char="•"/>
            </a:pPr>
            <a:r>
              <a:rPr sz="2800" b="0" i="0">
                <a:solidFill>
                  <a:srgbClr val="4A403A"/>
                </a:solidFill>
                <a:latin typeface="Arial"/>
              </a:rPr>
              <a:t>Chọn 1 thành tựu em thích nhất và giới thiệu trong 1 phút (nó là gì, dùng để làm gì, vì sao em thích)</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Cá nhân – cặp đôi – mời 3–4 em</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3a. Ý nghĩa về kinh tế</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Có ý nghĩa vô cùng to lớn đối với phát triển kinh tế các quốc gia và toàn thế giới</a:t>
            </a:r>
          </a:p>
          <a:p>
            <a:pPr marL="411480" indent="-365760">
              <a:spcAft>
                <a:spcPts val="900"/>
              </a:spcAft>
              <a:buFont typeface="Arial"/>
              <a:buChar char="•"/>
            </a:pPr>
            <a:r>
              <a:rPr sz="2800" b="0" i="0">
                <a:solidFill>
                  <a:srgbClr val="4A403A"/>
                </a:solidFill>
                <a:latin typeface="Arial"/>
              </a:rPr>
              <a:t>Mở rộng và đa dạng hoá hình thức sản xuất, quản lí; tiếp cận thông tin nhanh chóng, hỗ trợ ra quyết định</a:t>
            </a:r>
          </a:p>
          <a:p>
            <a:pPr marL="411480" indent="-365760">
              <a:spcAft>
                <a:spcPts val="900"/>
              </a:spcAft>
              <a:buFont typeface="Arial"/>
              <a:buChar char="•"/>
            </a:pPr>
            <a:r>
              <a:rPr sz="2800" b="0" i="0">
                <a:solidFill>
                  <a:srgbClr val="4A403A"/>
                </a:solidFill>
                <a:latin typeface="Arial"/>
              </a:rPr>
              <a:t>Nhà máy thông minh (tự động hoá, AI): tăng năng suất lao động gấp nhiều lần, rút ngắn thời gian, tiết kiệm nguyên, nhiên liệu</a:t>
            </a:r>
          </a:p>
          <a:p>
            <a:pPr marL="411480" indent="-365760">
              <a:spcAft>
                <a:spcPts val="900"/>
              </a:spcAft>
              <a:buFont typeface="Arial"/>
              <a:buChar char="•"/>
            </a:pPr>
            <a:r>
              <a:rPr sz="2800" b="0" i="0">
                <a:solidFill>
                  <a:srgbClr val="4A403A"/>
                </a:solidFill>
                <a:latin typeface="Arial"/>
              </a:rPr>
              <a:t>Thương mại điện tử; thúc đẩy khu vực hoá, toàn cầu hoá kinh tế thế giới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3b. Ý nghĩa về xã hội, văn hoá</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XÃ HỘI: tự động hoá giải phóng sức lao động, nhất là trong công việc nguy hiểm, môi trường độc hại; làm việc từ xa tiết kiệm thời gian</a:t>
            </a:r>
          </a:p>
          <a:p>
            <a:pPr marL="411480" indent="-365760">
              <a:spcAft>
                <a:spcPts val="900"/>
              </a:spcAft>
              <a:buFont typeface="Arial"/>
              <a:buChar char="•"/>
            </a:pPr>
            <a:r>
              <a:rPr sz="2800" b="0" i="0">
                <a:solidFill>
                  <a:srgbClr val="4A403A"/>
                </a:solidFill>
                <a:latin typeface="Arial"/>
              </a:rPr>
              <a:t>Phân hoá trong lực lượng lao động; số lao động có kĩ năng, trình độ chuyên môn cao ngày càng tăng</a:t>
            </a:r>
          </a:p>
          <a:p>
            <a:pPr marL="411480" indent="-365760">
              <a:spcAft>
                <a:spcPts val="900"/>
              </a:spcAft>
              <a:buFont typeface="Arial"/>
              <a:buChar char="•"/>
            </a:pPr>
            <a:r>
              <a:rPr sz="2800" b="0" i="0">
                <a:solidFill>
                  <a:srgbClr val="4A403A"/>
                </a:solidFill>
                <a:latin typeface="Arial"/>
              </a:rPr>
              <a:t>VĂN HOÁ: tìm kiếm, chia sẻ thông tin thuận tiện; trao đổi, giao tiếp qua ứng dụng trên internet; giao lưu văn hoá dễ dàng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Hoạt động: Hai mặt của cách mạng công nghiệp 4.0</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Đọc mục 'Em có biết?' (SGK tr.49): CMCN thời hiện đại gây ra những tác động tiêu cực nào?</a:t>
            </a:r>
          </a:p>
          <a:p>
            <a:pPr marL="411480" indent="-365760">
              <a:spcAft>
                <a:spcPts val="900"/>
              </a:spcAft>
              <a:buFont typeface="Arial"/>
              <a:buChar char="•"/>
            </a:pPr>
            <a:r>
              <a:rPr sz="2800" b="0" i="0">
                <a:solidFill>
                  <a:srgbClr val="4A403A"/>
                </a:solidFill>
                <a:latin typeface="Arial"/>
              </a:rPr>
              <a:t>Chia 2 phe: TÍCH CỰC và TIÊU CỰC – mỗi phe nêu 3 ý có dẫn chứng từ bài</a:t>
            </a:r>
          </a:p>
          <a:p>
            <a:pPr marL="411480" indent="-365760">
              <a:spcAft>
                <a:spcPts val="900"/>
              </a:spcAft>
              <a:buFont typeface="Arial"/>
              <a:buChar char="•"/>
            </a:pPr>
            <a:r>
              <a:rPr sz="2800" b="0" i="0">
                <a:solidFill>
                  <a:srgbClr val="4A403A"/>
                </a:solidFill>
                <a:latin typeface="Arial"/>
              </a:rPr>
              <a:t>Cả lớp rút ra: cần sử dụng AI và internet như thế nào cho hợp lí?</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600"/>
              </a:spcAft>
            </a:pPr>
            <a:r>
              <a:rPr sz="1800" b="1" i="0">
                <a:solidFill>
                  <a:srgbClr val="FFFFFF"/>
                </a:solidFill>
                <a:latin typeface="Arial"/>
              </a:rPr>
              <a:t>Hai dãy tranh luận – thời gian phát biểu 1 phút/lượt</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700" b="1" i="0">
                <a:solidFill>
                  <a:srgbClr val="FFFFFF"/>
                </a:solidFill>
                <a:latin typeface="Arial"/>
              </a:rPr>
              <a:t>Hoạt động: Tin trên mạng: kiểm chứng trước khi chia sẻ</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4A403A"/>
                </a:solidFill>
                <a:latin typeface="Arial"/>
              </a:rPr>
              <a:t>Tình huống (SGK tr.50): rất nhiều thông tin được chia sẻ trên internet nhưng chưa được kiểm chứng</a:t>
            </a:r>
          </a:p>
          <a:p>
            <a:pPr marL="411480" indent="-365760">
              <a:spcAft>
                <a:spcPts val="900"/>
              </a:spcAft>
              <a:buFont typeface="Arial"/>
              <a:buChar char="•"/>
            </a:pPr>
            <a:r>
              <a:rPr sz="2700" b="0" i="0">
                <a:solidFill>
                  <a:srgbClr val="4A403A"/>
                </a:solidFill>
                <a:latin typeface="Arial"/>
              </a:rPr>
              <a:t>Nếu em nhận được thông tin đó, em nên xử lí thế nào cho đúng?</a:t>
            </a:r>
          </a:p>
          <a:p>
            <a:pPr marL="411480" indent="-365760">
              <a:spcAft>
                <a:spcPts val="900"/>
              </a:spcAft>
              <a:buFont typeface="Arial"/>
              <a:buChar char="•"/>
            </a:pPr>
            <a:r>
              <a:rPr sz="2700" b="0" i="0">
                <a:solidFill>
                  <a:srgbClr val="4A403A"/>
                </a:solidFill>
                <a:latin typeface="Arial"/>
              </a:rPr>
              <a:t>Mỗi nhóm đề xuất 3 bước xử lí và 1 quy định pháp luật cần tuân thủ khi chia sẻ thông tin trên mạng xã hội</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7</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em – thảo luận 5 phút</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Hoạt động: Luyện tập: bảng thành tựu CMCN hiện đại</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Lập bảng: STT – Tên thành tựu – Thuộc cuộc cách mạng công nghiệp nào – Ý nghĩa (SGK tr.50)</a:t>
            </a:r>
          </a:p>
          <a:p>
            <a:pPr marL="411480" indent="-365760">
              <a:spcAft>
                <a:spcPts val="900"/>
              </a:spcAft>
              <a:buFont typeface="Arial"/>
              <a:buChar char="•"/>
            </a:pPr>
            <a:r>
              <a:rPr sz="2800" b="0" i="0">
                <a:solidFill>
                  <a:srgbClr val="4A403A"/>
                </a:solidFill>
                <a:latin typeface="Arial"/>
              </a:rPr>
              <a:t>Mỗi nhóm điền 4 thành tựu: 2 của lần thứ ba, 2 của lần thứ tư</a:t>
            </a:r>
          </a:p>
          <a:p>
            <a:pPr marL="411480" indent="-365760">
              <a:spcAft>
                <a:spcPts val="900"/>
              </a:spcAft>
              <a:buFont typeface="Arial"/>
              <a:buChar char="•"/>
            </a:pPr>
            <a:r>
              <a:rPr sz="2800" b="0" i="0">
                <a:solidFill>
                  <a:srgbClr val="4A403A"/>
                </a:solidFill>
                <a:latin typeface="Arial"/>
              </a:rPr>
              <a:t>Trao đổi bảng giữa các nhóm để soát lại</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em – ghi bảng nhóm</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CMCN lần ba (từ những năm 40 thế kỉ XX): máy tính, internet, rô-bốt, tự động hoá, công nghệ sinh học, chinh phục vũ trụ</a:t>
            </a:r>
          </a:p>
          <a:p>
            <a:pPr marL="411480" indent="-365760">
              <a:spcAft>
                <a:spcPts val="900"/>
              </a:spcAft>
              <a:buFont typeface="Arial"/>
              <a:buChar char="•"/>
            </a:pPr>
            <a:r>
              <a:rPr sz="2800" b="0" i="0">
                <a:solidFill>
                  <a:srgbClr val="4A403A"/>
                </a:solidFill>
                <a:latin typeface="Arial"/>
              </a:rPr>
              <a:t>CMCN lần tư (đầu thế kỉ XXI): AI, IoT, dữ liệu lớn, in 3D, na-nô, công nghệ gen</a:t>
            </a:r>
          </a:p>
          <a:p>
            <a:pPr marL="411480" indent="-365760">
              <a:spcAft>
                <a:spcPts val="900"/>
              </a:spcAft>
              <a:buFont typeface="Arial"/>
              <a:buChar char="•"/>
            </a:pPr>
            <a:r>
              <a:rPr sz="2800" b="0" i="0">
                <a:solidFill>
                  <a:srgbClr val="4A403A"/>
                </a:solidFill>
                <a:latin typeface="Arial"/>
              </a:rPr>
              <a:t>Ý nghĩa: tăng năng suất, toàn cầu hoá, thay đổi lao động, giao lưu văn hoá</a:t>
            </a:r>
          </a:p>
          <a:p>
            <a:pPr marL="411480" indent="-365760">
              <a:spcAft>
                <a:spcPts val="900"/>
              </a:spcAft>
              <a:buFont typeface="Arial"/>
              <a:buChar char="•"/>
            </a:pPr>
            <a:r>
              <a:rPr sz="2800" b="0" i="0">
                <a:solidFill>
                  <a:srgbClr val="4A403A"/>
                </a:solidFill>
                <a:latin typeface="Arial"/>
              </a:rPr>
              <a:t>Cũng có tác động tiêu cực → sử dụng công nghệ hợp lí, tư duy phản biện, tuân thủ pháp luật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Vận dụng 2 (SGK tr.50): sưu tầm tư liệu về một thành tựu tiêu biểu của các cuộc CMCN thời hiện đại và lập sơ đồ tư duy giới thiệu thành tựu đó</a:t>
            </a:r>
          </a:p>
          <a:p>
            <a:pPr marL="411480" indent="-365760">
              <a:spcAft>
                <a:spcPts val="900"/>
              </a:spcAft>
              <a:buFont typeface="Arial"/>
              <a:buChar char="•"/>
            </a:pPr>
            <a:r>
              <a:rPr sz="2800" b="0" i="0">
                <a:solidFill>
                  <a:srgbClr val="4A403A"/>
                </a:solidFill>
                <a:latin typeface="Arial"/>
              </a:rPr>
              <a:t>Ghi rõ nguồn tư liệu; nộp sơ đồ (GV hẹn ngày)</a:t>
            </a:r>
          </a:p>
          <a:p>
            <a:pPr marL="411480" indent="-365760">
              <a:spcAft>
                <a:spcPts val="900"/>
              </a:spcAft>
              <a:buFont typeface="Arial"/>
              <a:buChar char="•"/>
            </a:pPr>
            <a:r>
              <a:rPr sz="2800" b="0" i="0">
                <a:solidFill>
                  <a:srgbClr val="4A403A"/>
                </a:solidFill>
                <a:latin typeface="Arial"/>
              </a:rPr>
              <a:t>Đọc trước Bài 8: Hành trình phát triển và thành tựu của văn minh Đông Nam Á</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