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Bài 8, SGK tr.51–58. Gợi ý 3–4 tiết: T1 hành trình phát triển; T2 tín ngưỡng, tôn giáo; T3 chữ viết, văn học, kiến trúc, điêu khắc; T4 luyện tập, vận dụng (theo KH của tổ).</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Mục tiêu theo SGK tr.51.</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Khởi động theo SGK tr.51 (3–4 phút). Năm 1814 một nhóm người châu Âu phát hiện khu đền tháp bị bao phủ bởi đất đá và cây cỏ; UNESCO cùng nhiều nhà khoa học tham gia trùng tu, phục chế đến đầu năm 1983 mới hoàn thành. Hỏi: Tại sao khu đền được quan tâm, đầu tư phục dựng như vậy? Em còn biết công trình nào khác của văn minh Đông Nam Á? Nền văn minh này đã trải qua hành trình phát triển như thế nào?</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SGK tr.52.</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Cho HS đọc sơ đồ từ dưới lên trên (từ thời kì đầu đến thời kì cuối). Câu hỏi SGK tr.52: Trình bày các thời kì phát triển của văn minh Đông Nam Á thời cổ – trung đại.</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Đáp án theo Hình 2 SGK tr.52: (1) Trước và đầu CN – thế kỉ VII: hình thành và bước đầu phát triển; các quốc gia đầu tiên (Văn Lang – Âu Lạc, Phù Nam, các quốc gia ở hạ lưu sông Chao Phray-a…); ảnh hưởng của văn minh Ấn Độ, Trung Hoa rõ nét. (2) Thế kỉ VII – cuối thế kỉ XV: phát triển rực rỡ; hình thành, phát triển thịnh đạt của các quốc gia phong kiến; tiếp thu có chọn lọc tinh hoa văn minh Ấn Độ và Trung Hoa. (3) Thế kỉ XVI – XIX: chuyển biến quan trọng; suy yếu của các vương triều phong kiến, xâm nhập của chủ nghĩa tư bản phương Tây; chịu ảnh hưởng của văn minh phương Tây. Chuẩn bị 3 thẻ in sẵn cho mỗi nhóm hoặc cho HS ghi bảng nhóm.</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Cho HS giơ thẻ A/B/C.</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Đáp án: B. Theo Hình 2 SGK tr.52: từ thế kỉ VII đến cuối thế kỉ XV, các quốc gia phong kiến Đông Nam Á hình thành và phát triển thịnh đạt, văn minh Đông Nam Á phát triển rực rỡ, tiếp thu có chọn lọc tinh hoa văn minh Ấn Độ và Trung Hoa.</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SGK tr.53.</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Em có biết SGK tr.53: Đông Nam Á là 'quê hương' của cây lúa nước; cư dân thờ thần Lúa – vị thần bảo trợ cho sản xuất nông nghiệp; ở mỗi quốc gia thần Lúa có tên gọi khác nhau: Lào – Nang Kho-sốp; In-đô-nê-xi-a – Đê-uy Sri; Thái Lan – Mae Pho-sốp. Ở Việt Nam, tục thờ thần Lúa được các tộc người Kinh, Ê Đê, Chăm… rất coi trọng.</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Hỏi thêm: ở địa phương em có lễ hội, tục lệ nào liên quan đến cây lúa không?</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Đáp án: B. SGK tr.53: Lào gọi là Nang Kho-sốp; In-đô-nê-xi-a gọi là Đê-uy Sri; Thái Lan gọi là Mae Pho-sốp.</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SGK tr.53–54.</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Quan sát hai hình rồi cho biết mỗi công trình thuộc tôn giáo nào.</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Hình 6 thể hiện ảnh hưởng của Công giáo ở Phi-líp-pin.</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Cho HS giơ thẻ.</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Đáp án: B. Theo chú thích Hình 5 SGK tr.54: Nhà thờ Hồi giáo Bai-tu-ra-man ở In-đô-nê-xi-a. Hình 4 (tượng Phật ở chùa Ki-a-kpun) ở Mi-an-ma; Hình 6 (nhà thờ Công giáo) ở Phi-líp-pin.</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SGK tr.54 (câu hỏi 1–2). Hướng trả lời (dựa trên SGK, GV đối chiếu SGV): Đông Nam Á nằm trên con đường hàng hải nối Ấn Độ Dương và Thái Bình Dương, là nơi giao thoa của các nền văn minh; tôn giáo được truyền vào qua giao thương, qua các thương nhân, linh mục, quá trình mở rộng của các nước phương Tây; cư dân Đông Nam Á đã tiếp thu có chọn lọc, các tôn giáo tồn tại hoà hợp. ĐGTX: tiêu chí báo trước – nêu đúng nét tiêu biểu, giải thích có căn cứ từ vị trí và giao thương.</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SGK tr.55.</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Hỏi: tấm bia là loại sử liệu gì? Vì sao việc sáng tạo chữ viết riêng cho thấy sự phát triển của văn minh?</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Cho HS giơ thẻ. Hỏi thêm: Ra-ma-kiên của nước nào? (Thái Lan)</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Đáp án: B. SGK tr.55: các tác phẩm xuất sắc còn lưu giữ đến nay gồm Truyện Kiều (Việt Nam), Riêm-kê (Cam-pu-chia), Ra-ma-kiên (Thái Lan).</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SGK tr.55–57.</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Hỏi: công trình thuộc quốc gia nào? Phong cách kiến trúc chịu ảnh hưởng của tôn giáo nào? (Phật giáo và Hin-đu giáo – ảnh hưởng văn hoá Ấn Độ).</a:t>
            </a:r>
          </a:p>
        </p:txBody>
      </p:sp>
      <p:sp>
        <p:nvSpPr>
          <p:cNvPr id="4" name="Slide Number Placeholder 3"/>
          <p:cNvSpPr>
            <a:spLocks noGrp="1"/>
          </p:cNvSpPr>
          <p:nvPr>
            <p:ph type="sldNum" idx="5" sz="quarter"/>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Em có thể hỏi HS đặc điểm thể hiện bản sắc riêng của kiến trúc này.</a:t>
            </a:r>
          </a:p>
        </p:txBody>
      </p:sp>
      <p:sp>
        <p:nvSpPr>
          <p:cNvPr id="4" name="Slide Number Placeholder 3"/>
          <p:cNvSpPr>
            <a:spLocks noGrp="1"/>
          </p:cNvSpPr>
          <p:nvPr>
            <p:ph type="sldNum" idx="5" sz="quarter"/>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Nghệ thuật chạm khắc hoa văn trang trí trên hiện vật bằng gốm, đồng — nghệ thuật tạo hình độc đáo, đa dạng trước khi tiếp thu ảnh hưởng bên ngoài.</a:t>
            </a:r>
          </a:p>
        </p:txBody>
      </p:sp>
      <p:sp>
        <p:nvSpPr>
          <p:cNvPr id="4" name="Slide Number Placeholder 3"/>
          <p:cNvSpPr>
            <a:spLocks noGrp="1"/>
          </p:cNvSpPr>
          <p:nvPr>
            <p:ph type="sldNum" idx="5" sz="quarter"/>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Liên hệ Việt Nam: khu đền tháp Mỹ Sơn là thành tựu tiêu biểu của văn minh Đông Nam Á ở Việt Nam.</a:t>
            </a:r>
          </a:p>
        </p:txBody>
      </p:sp>
      <p:sp>
        <p:nvSpPr>
          <p:cNvPr id="4" name="Slide Number Placeholder 3"/>
          <p:cNvSpPr>
            <a:spLocks noGrp="1"/>
          </p:cNvSpPr>
          <p:nvPr>
            <p:ph type="sldNum" idx="5" sz="quarter"/>
          </p:nvPr>
        </p:nvSpPr>
        <p:spPr/>
      </p:sp>
    </p:spTree>
  </p:cSld>
  <p:clrMapOvr>
    <a:masterClrMapping/>
  </p:clrMapOvr>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Cho HS giơ thẻ A/B/C/D.</a:t>
            </a:r>
          </a:p>
        </p:txBody>
      </p:sp>
      <p:sp>
        <p:nvSpPr>
          <p:cNvPr id="4" name="Slide Number Placeholder 3"/>
          <p:cNvSpPr>
            <a:spLocks noGrp="1"/>
          </p:cNvSpPr>
          <p:nvPr>
            <p:ph type="sldNum" idx="5" sz="quarter"/>
          </p:nvPr>
        </p:nvSpPr>
        <p:spPr/>
      </p:sp>
    </p:spTree>
  </p:cSld>
  <p:clrMapOvr>
    <a:masterClrMapping/>
  </p:clrMapOvr>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Đáp án: C. SGK tr.57: Ăng-co Vát và Ăng-co Thom ở Cam-pu-chia; Bô-rô-bu-đua ở In-đô-nê-xi-a; chùa Phật Ngọc ở Thái Lan; chùa Vàng ở Mi-an-ma; khu đền tháp Mỹ Sơn ở Việt Nam.</a:t>
            </a:r>
          </a:p>
        </p:txBody>
      </p:sp>
      <p:sp>
        <p:nvSpPr>
          <p:cNvPr id="4" name="Slide Number Placeholder 3"/>
          <p:cNvSpPr>
            <a:spLocks noGrp="1"/>
          </p:cNvSpPr>
          <p:nvPr>
            <p:ph type="sldNum" idx="5" sz="quarter"/>
          </p:nvPr>
        </p:nvSpPr>
        <p:spPr/>
      </p:sp>
    </p:spTree>
  </p:cSld>
  <p:clrMapOvr>
    <a:masterClrMapping/>
  </p:clrMapOvr>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SGK tr.58 – Luyện tập. Tiêu chí báo trước: đủ lĩnh vực; đúng tên thành tựu và quốc gia; nêu được ý nghĩa; mọi nhóm chấm cùng tiêu chí. Câu hỏi cuối mục (SGK tr.57): nêu một số thành tựu tiêu biểu về kiến trúc, điêu khắc; em ấn tượng nhất với thành tựu nào? Vì sao?</a:t>
            </a:r>
          </a:p>
        </p:txBody>
      </p:sp>
      <p:sp>
        <p:nvSpPr>
          <p:cNvPr id="4" name="Slide Number Placeholder 3"/>
          <p:cNvSpPr>
            <a:spLocks noGrp="1"/>
          </p:cNvSpPr>
          <p:nvPr>
            <p:ph type="sldNum" idx="5" sz="quarter"/>
          </p:nvPr>
        </p:nvSpPr>
        <p:spPr/>
      </p:sp>
    </p:spTree>
  </p:cSld>
  <p:clrMapOvr>
    <a:masterClrMapping/>
  </p:clrMapOvr>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Giao về nhà; trong tiết chỉ 2–3 phút giao nhiệm vụ + tiêu chí (chọn thành tựu có lí do, giới thiệu rõ, có minh hoạ). Báo cáo đầu tiết sau; nếu không đủ thời gian cho cả lớp thì chọn luân phiên để mọi HS có cơ hội.</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 Id="rId3" Type="http://schemas.openxmlformats.org/officeDocument/2006/relationships/image" Target="../media/image1.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 Id="rId3" Type="http://schemas.openxmlformats.org/officeDocument/2006/relationships/image" Target="../media/image2.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 Id="rId3" Type="http://schemas.openxmlformats.org/officeDocument/2006/relationships/image" Target="../media/image3.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 Id="rId3" Type="http://schemas.openxmlformats.org/officeDocument/2006/relationships/image" Target="../media/image4.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 Id="rId3" Type="http://schemas.openxmlformats.org/officeDocument/2006/relationships/image" Target="../media/image5.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xml"/><Relationship Id="rId3" Type="http://schemas.openxmlformats.org/officeDocument/2006/relationships/image" Target="../media/image6.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4.xml"/><Relationship Id="rId3" Type="http://schemas.openxmlformats.org/officeDocument/2006/relationships/image" Target="../media/image7.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5.xml"/><Relationship Id="rId3" Type="http://schemas.openxmlformats.org/officeDocument/2006/relationships/image" Target="../media/image8.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6.xml"/><Relationship Id="rId3" Type="http://schemas.openxmlformats.org/officeDocument/2006/relationships/image" Target="../media/image9.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7.xml"/><Relationship Id="rId3" Type="http://schemas.openxmlformats.org/officeDocument/2006/relationships/image" Target="../media/image10.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4A403A"/>
        </a:solidFill>
        <a:effectLst/>
      </p:bgPr>
    </p:bg>
    <p:spTree>
      <p:nvGrpSpPr>
        <p:cNvPr id="1" name=""/>
        <p:cNvGrpSpPr/>
        <p:nvPr/>
      </p:nvGrpSpPr>
      <p:grpSpPr/>
      <p:sp>
        <p:nvSpPr>
          <p:cNvPr id="2" name="Oval 1"/>
          <p:cNvSpPr/>
          <p:nvPr/>
        </p:nvSpPr>
        <p:spPr>
          <a:xfrm>
            <a:off x="9997135" y="-1828800"/>
            <a:ext cx="3657600" cy="3657600"/>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1645920" y="5669280"/>
            <a:ext cx="2377440" cy="2377440"/>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097280" y="3703320"/>
            <a:ext cx="2743200" cy="9144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914400" y="1280160"/>
            <a:ext cx="9082735" cy="2286000"/>
          </a:xfrm>
          <a:prstGeom prst="rect">
            <a:avLst/>
          </a:prstGeom>
          <a:noFill/>
        </p:spPr>
        <p:txBody>
          <a:bodyPr wrap="square" anchor="ctr">
            <a:noAutofit/>
          </a:bodyPr>
          <a:lstStyle/>
          <a:p>
            <a:pPr algn="l">
              <a:spcAft>
                <a:spcPts val="1500"/>
              </a:spcAft>
            </a:pPr>
            <a:r>
              <a:rPr sz="4300" b="1" i="0">
                <a:solidFill>
                  <a:srgbClr val="FFFFFF"/>
                </a:solidFill>
                <a:latin typeface="Arial"/>
              </a:rPr>
              <a:t>Hành trình phát triển và thành tựu của văn minh Đông Nam Á thời cổ – trung đại</a:t>
            </a:r>
          </a:p>
        </p:txBody>
      </p:sp>
      <p:sp>
        <p:nvSpPr>
          <p:cNvPr id="6" name="TextBox 5"/>
          <p:cNvSpPr txBox="1"/>
          <p:nvPr/>
        </p:nvSpPr>
        <p:spPr>
          <a:xfrm>
            <a:off x="914400" y="3931920"/>
            <a:ext cx="10362895" cy="914400"/>
          </a:xfrm>
          <a:prstGeom prst="rect">
            <a:avLst/>
          </a:prstGeom>
          <a:noFill/>
        </p:spPr>
        <p:txBody>
          <a:bodyPr wrap="square" anchor="t">
            <a:noAutofit/>
          </a:bodyPr>
          <a:lstStyle/>
          <a:p>
            <a:pPr algn="l">
              <a:spcAft>
                <a:spcPts val="800"/>
              </a:spcAft>
            </a:pPr>
            <a:r>
              <a:rPr sz="2400" b="0" i="0">
                <a:solidFill>
                  <a:srgbClr val="FFFFFF"/>
                </a:solidFill>
                <a:latin typeface="Arial"/>
              </a:rPr>
              <a:t>Lịch sử 10 – Kết nối tri thức – Chủ đề 5 – Bài 8</a:t>
            </a:r>
          </a:p>
        </p:txBody>
      </p:sp>
      <p:sp>
        <p:nvSpPr>
          <p:cNvPr id="7" name="TextBox 6"/>
          <p:cNvSpPr txBox="1"/>
          <p:nvPr/>
        </p:nvSpPr>
        <p:spPr>
          <a:xfrm>
            <a:off x="914400" y="5029200"/>
            <a:ext cx="10362895" cy="731520"/>
          </a:xfrm>
          <a:prstGeom prst="rect">
            <a:avLst/>
          </a:prstGeom>
          <a:noFill/>
        </p:spPr>
        <p:txBody>
          <a:bodyPr wrap="square" anchor="t">
            <a:noAutofit/>
          </a:bodyPr>
          <a:lstStyle/>
          <a:p>
            <a:pPr algn="l">
              <a:spcAft>
                <a:spcPts val="700"/>
              </a:spcAft>
            </a:pPr>
            <a:r>
              <a:rPr sz="2000" b="0" i="0">
                <a:solidFill>
                  <a:srgbClr val="FFFFFF"/>
                </a:solidFill>
                <a:latin typeface="Arial"/>
              </a:rPr>
              <a:t>Giáo viên: Cô Xoan – Trung tâm GDNN-GDTX Bà Rịa – Vũng Tàu</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Học xong bài này, em sẽ</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4A403A"/>
                </a:solidFill>
                <a:latin typeface="Arial"/>
              </a:rPr>
              <a:t>Biết cách sưu tầm và sử dụng tư liệu để tìm hiểu văn minh Đông Nam Á</a:t>
            </a:r>
          </a:p>
          <a:p>
            <a:pPr marL="411480" indent="-365760">
              <a:spcAft>
                <a:spcPts val="900"/>
              </a:spcAft>
              <a:buFont typeface="Arial"/>
              <a:buChar char="•"/>
            </a:pPr>
            <a:r>
              <a:rPr sz="2800" b="0" i="0">
                <a:solidFill>
                  <a:srgbClr val="4A403A"/>
                </a:solidFill>
                <a:latin typeface="Arial"/>
              </a:rPr>
              <a:t>Trình bày được các thời kì phát triển của văn minh Đông Nam Á</a:t>
            </a:r>
          </a:p>
          <a:p>
            <a:pPr marL="411480" indent="-365760">
              <a:spcAft>
                <a:spcPts val="900"/>
              </a:spcAft>
              <a:buFont typeface="Arial"/>
              <a:buChar char="•"/>
            </a:pPr>
            <a:r>
              <a:rPr sz="2800" b="0" i="0">
                <a:solidFill>
                  <a:srgbClr val="4A403A"/>
                </a:solidFill>
                <a:latin typeface="Arial"/>
              </a:rPr>
              <a:t>Nêu được thành tựu tiêu biểu về tôn giáo, tín ngưỡng, văn tự, văn học, kiến trúc, điêu khắc</a:t>
            </a:r>
          </a:p>
          <a:p>
            <a:pPr marL="411480" indent="-365760">
              <a:spcAft>
                <a:spcPts val="900"/>
              </a:spcAft>
              <a:buFont typeface="Arial"/>
              <a:buChar char="•"/>
            </a:pPr>
            <a:r>
              <a:rPr sz="2800" b="0" i="0">
                <a:solidFill>
                  <a:srgbClr val="4A403A"/>
                </a:solidFill>
                <a:latin typeface="Arial"/>
              </a:rPr>
              <a:t>Trân trọng giá trị trường tồn của di sản văn minh Đông Nam Á, tham gia bảo tồn di sản</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Khởi động: đền Bô-rô-bu-đua (In-đô-nê-xi-a)</a:t>
            </a:r>
          </a:p>
        </p:txBody>
      </p:sp>
      <p:sp>
        <p:nvSpPr>
          <p:cNvPr id="5" name="Rectangle 4"/>
          <p:cNvSpPr/>
          <p:nvPr/>
        </p:nvSpPr>
        <p:spPr>
          <a:xfrm>
            <a:off x="2044209" y="1408176"/>
            <a:ext cx="8103276" cy="4270248"/>
          </a:xfrm>
          <a:prstGeom prst="rect">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b08_h1.jpg"/>
          <p:cNvPicPr>
            <a:picLocks noChangeAspect="1"/>
          </p:cNvPicPr>
          <p:nvPr/>
        </p:nvPicPr>
        <p:blipFill>
          <a:blip r:embed="rId3"/>
          <a:stretch>
            <a:fillRect/>
          </a:stretch>
        </p:blipFill>
        <p:spPr>
          <a:xfrm>
            <a:off x="2099073" y="1463040"/>
            <a:ext cx="7993548" cy="4160520"/>
          </a:xfrm>
          <a:prstGeom prst="rect">
            <a:avLst/>
          </a:prstGeom>
        </p:spPr>
      </p:pic>
      <p:sp>
        <p:nvSpPr>
          <p:cNvPr id="7" name="TextBox 6"/>
          <p:cNvSpPr txBox="1"/>
          <p:nvPr/>
        </p:nvSpPr>
        <p:spPr>
          <a:xfrm>
            <a:off x="640080" y="5715000"/>
            <a:ext cx="10911535" cy="685800"/>
          </a:xfrm>
          <a:prstGeom prst="rect">
            <a:avLst/>
          </a:prstGeom>
          <a:noFill/>
        </p:spPr>
        <p:txBody>
          <a:bodyPr wrap="square" anchor="ctr">
            <a:noAutofit/>
          </a:bodyPr>
          <a:lstStyle/>
          <a:p>
            <a:pPr algn="ctr">
              <a:spcAft>
                <a:spcPts val="800"/>
              </a:spcAft>
            </a:pPr>
            <a:r>
              <a:rPr sz="2400" b="0" i="1">
                <a:solidFill>
                  <a:srgbClr val="4A403A"/>
                </a:solidFill>
                <a:latin typeface="Arial"/>
              </a:rPr>
              <a:t>Hình 1 – SGK tr.51</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1. Vị trí và hành trình phát triển</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4A403A"/>
                </a:solidFill>
                <a:latin typeface="Arial"/>
              </a:rPr>
              <a:t>Đông Nam Á: khu vực gồm các bán đảo và quần đảo trải dài từ Thái Bình Dương sang Ấn Độ Dương</a:t>
            </a:r>
          </a:p>
          <a:p>
            <a:pPr marL="411480" indent="-365760">
              <a:spcAft>
                <a:spcPts val="900"/>
              </a:spcAft>
              <a:buFont typeface="Arial"/>
              <a:buChar char="•"/>
            </a:pPr>
            <a:r>
              <a:rPr sz="2800" b="0" i="0">
                <a:solidFill>
                  <a:srgbClr val="4A403A"/>
                </a:solidFill>
                <a:latin typeface="Arial"/>
              </a:rPr>
              <a:t>Nằm trên con đường hàng hải nối Ấn Độ Dương và Thái Bình Dương → được xem như 'ngã tư đường', cầu nối của những nền văn minh lớn</a:t>
            </a:r>
          </a:p>
          <a:p>
            <a:pPr marL="411480" indent="-365760">
              <a:spcAft>
                <a:spcPts val="900"/>
              </a:spcAft>
              <a:buFont typeface="Arial"/>
              <a:buChar char="•"/>
            </a:pPr>
            <a:r>
              <a:rPr sz="2800" b="0" i="0">
                <a:solidFill>
                  <a:srgbClr val="4A403A"/>
                </a:solidFill>
                <a:latin typeface="Arial"/>
              </a:rPr>
              <a:t>Hành trình phát triển gắn liền với các thời kì lịch sử của khu vực (3 thời kì)</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Sơ đồ ba thời kì phát triển</a:t>
            </a:r>
          </a:p>
        </p:txBody>
      </p:sp>
      <p:sp>
        <p:nvSpPr>
          <p:cNvPr id="5" name="Rectangle 4"/>
          <p:cNvSpPr/>
          <p:nvPr/>
        </p:nvSpPr>
        <p:spPr>
          <a:xfrm>
            <a:off x="3928033" y="1408176"/>
            <a:ext cx="4335627" cy="4270248"/>
          </a:xfrm>
          <a:prstGeom prst="rect">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b08_h2.jpg"/>
          <p:cNvPicPr>
            <a:picLocks noChangeAspect="1"/>
          </p:cNvPicPr>
          <p:nvPr/>
        </p:nvPicPr>
        <p:blipFill>
          <a:blip r:embed="rId3"/>
          <a:stretch>
            <a:fillRect/>
          </a:stretch>
        </p:blipFill>
        <p:spPr>
          <a:xfrm>
            <a:off x="3982897" y="1463040"/>
            <a:ext cx="4225899" cy="4160520"/>
          </a:xfrm>
          <a:prstGeom prst="rect">
            <a:avLst/>
          </a:prstGeom>
        </p:spPr>
      </p:pic>
      <p:sp>
        <p:nvSpPr>
          <p:cNvPr id="7" name="TextBox 6"/>
          <p:cNvSpPr txBox="1"/>
          <p:nvPr/>
        </p:nvSpPr>
        <p:spPr>
          <a:xfrm>
            <a:off x="640080" y="5715000"/>
            <a:ext cx="10911535" cy="685800"/>
          </a:xfrm>
          <a:prstGeom prst="rect">
            <a:avLst/>
          </a:prstGeom>
          <a:noFill/>
        </p:spPr>
        <p:txBody>
          <a:bodyPr wrap="square" anchor="ctr">
            <a:noAutofit/>
          </a:bodyPr>
          <a:lstStyle/>
          <a:p>
            <a:pPr algn="ctr">
              <a:spcAft>
                <a:spcPts val="800"/>
              </a:spcAft>
            </a:pPr>
            <a:r>
              <a:rPr sz="2400" b="0" i="1">
                <a:solidFill>
                  <a:srgbClr val="4A403A"/>
                </a:solidFill>
                <a:latin typeface="Arial"/>
              </a:rPr>
              <a:t>Hình 2 – SGK tr.52</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Hoạt động: Ba thời kì – ba thẻ</a:t>
            </a:r>
          </a:p>
        </p:txBody>
      </p:sp>
      <p:sp>
        <p:nvSpPr>
          <p:cNvPr id="5" name="Rounded Rectangle 4"/>
          <p:cNvSpPr/>
          <p:nvPr/>
        </p:nvSpPr>
        <p:spPr>
          <a:xfrm>
            <a:off x="640080" y="1508760"/>
            <a:ext cx="7345375" cy="4754880"/>
          </a:xfrm>
          <a:prstGeom prst="roundRect">
            <a:avLst>
              <a:gd name="adj" fmla="val 4000"/>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822959" y="1645920"/>
            <a:ext cx="6979615" cy="4480560"/>
          </a:xfrm>
          <a:prstGeom prst="rect">
            <a:avLst/>
          </a:prstGeom>
          <a:noFill/>
        </p:spPr>
        <p:txBody>
          <a:bodyPr wrap="square" anchor="ctr">
            <a:noAutofit/>
          </a:bodyPr>
          <a:lstStyle/>
          <a:p>
            <a:pPr marL="411480" indent="-365760">
              <a:spcAft>
                <a:spcPts val="800"/>
              </a:spcAft>
              <a:buFont typeface="Arial"/>
              <a:buChar char="•"/>
            </a:pPr>
            <a:r>
              <a:rPr sz="2500" b="0" i="0">
                <a:solidFill>
                  <a:srgbClr val="4A403A"/>
                </a:solidFill>
                <a:latin typeface="Arial"/>
              </a:rPr>
              <a:t>Mỗi nhóm nhận 3 thẻ thời gian: (1) những thế kỉ trước và đầu CN – thế kỉ VII; (2) thế kỉ VII – cuối thế kỉ XV; (3) thế kỉ XVI – thế kỉ XIX</a:t>
            </a:r>
          </a:p>
          <a:p>
            <a:pPr marL="411480" indent="-365760">
              <a:spcAft>
                <a:spcPts val="800"/>
              </a:spcAft>
              <a:buFont typeface="Arial"/>
              <a:buChar char="•"/>
            </a:pPr>
            <a:r>
              <a:rPr sz="2500" b="0" i="0">
                <a:solidFill>
                  <a:srgbClr val="4A403A"/>
                </a:solidFill>
                <a:latin typeface="Arial"/>
              </a:rPr>
              <a:t>Ghép mỗi thẻ với đặc điểm và ví dụ phù hợp (quốc gia đầu tiên; phát triển rực rỡ; chuyển biến quan trọng)</a:t>
            </a:r>
          </a:p>
          <a:p>
            <a:pPr marL="411480" indent="-365760">
              <a:spcAft>
                <a:spcPts val="800"/>
              </a:spcAft>
              <a:buFont typeface="Arial"/>
              <a:buChar char="•"/>
            </a:pPr>
            <a:r>
              <a:rPr sz="2500" b="0" i="0">
                <a:solidFill>
                  <a:srgbClr val="4A403A"/>
                </a:solidFill>
                <a:latin typeface="Arial"/>
              </a:rPr>
              <a:t>Một bạn trình bày trong 1 phút: 'Văn minh Đông Nam Á đã đi qua những chặng nào?'</a:t>
            </a:r>
          </a:p>
        </p:txBody>
      </p:sp>
      <p:sp>
        <p:nvSpPr>
          <p:cNvPr id="7" name="Oval 6"/>
          <p:cNvSpPr/>
          <p:nvPr/>
        </p:nvSpPr>
        <p:spPr>
          <a:xfrm>
            <a:off x="8556955" y="1600200"/>
            <a:ext cx="2743200" cy="2743200"/>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lIns="45720" rIns="45720" wrap="square"/>
          <a:lstStyle/>
          <a:p>
            <a:pPr algn="ctr"/>
            <a:r>
              <a:rPr sz="7200" b="1">
                <a:solidFill>
                  <a:srgbClr val="FFFFFF"/>
                </a:solidFill>
                <a:latin typeface="Arial"/>
              </a:rPr>
              <a:t>6</a:t>
            </a:r>
          </a:p>
          <a:p>
            <a:pPr algn="ctr"/>
            <a:r>
              <a:rPr sz="2800" b="0">
                <a:solidFill>
                  <a:srgbClr val="FFFFFF"/>
                </a:solidFill>
                <a:latin typeface="Arial"/>
              </a:rPr>
              <a:t>phút</a:t>
            </a:r>
          </a:p>
        </p:txBody>
      </p:sp>
      <p:sp>
        <p:nvSpPr>
          <p:cNvPr id="8" name="Rounded Rectangle 7"/>
          <p:cNvSpPr/>
          <p:nvPr/>
        </p:nvSpPr>
        <p:spPr>
          <a:xfrm>
            <a:off x="8305495" y="4617720"/>
            <a:ext cx="3246120" cy="1097280"/>
          </a:xfrm>
          <a:prstGeom prst="roundRect">
            <a:avLst>
              <a:gd name="adj" fmla="val 30000"/>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noAutofit/>
          </a:bodyPr>
          <a:lstStyle/>
          <a:p>
            <a:pPr algn="ctr">
              <a:spcAft>
                <a:spcPts val="700"/>
              </a:spcAft>
            </a:pPr>
            <a:r>
              <a:rPr sz="2100" b="1" i="0">
                <a:solidFill>
                  <a:srgbClr val="FFFFFF"/>
                </a:solidFill>
                <a:latin typeface="Arial"/>
              </a:rPr>
              <a:t>Nhóm 4 em – ghép thẻ trên bảng nhóm</a:t>
            </a:r>
          </a:p>
        </p:txBody>
      </p:sp>
      <p:sp>
        <p:nvSpPr>
          <p:cNvPr id="9" name="TextBox 8"/>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Câu hỏi</a:t>
            </a:r>
          </a:p>
        </p:txBody>
      </p:sp>
      <p:sp>
        <p:nvSpPr>
          <p:cNvPr id="5" name="TextBox 4"/>
          <p:cNvSpPr txBox="1"/>
          <p:nvPr/>
        </p:nvSpPr>
        <p:spPr>
          <a:xfrm>
            <a:off x="640080" y="1371600"/>
            <a:ext cx="10911535" cy="1463040"/>
          </a:xfrm>
          <a:prstGeom prst="rect">
            <a:avLst/>
          </a:prstGeom>
          <a:noFill/>
        </p:spPr>
        <p:txBody>
          <a:bodyPr wrap="square" anchor="ctr">
            <a:noAutofit/>
          </a:bodyPr>
          <a:lstStyle/>
          <a:p>
            <a:pPr>
              <a:spcAft>
                <a:spcPts val="900"/>
              </a:spcAft>
            </a:pPr>
            <a:r>
              <a:rPr sz="2700" b="1" i="0">
                <a:solidFill>
                  <a:srgbClr val="4A403A"/>
                </a:solidFill>
                <a:latin typeface="Arial"/>
              </a:rPr>
              <a:t>Thời kì nào văn minh Đông Nam Á phát triển rực rỡ, gắn với sự hình thành và thịnh đạt của các quốc gia phong kiến?</a:t>
            </a:r>
          </a:p>
        </p:txBody>
      </p:sp>
      <p:sp>
        <p:nvSpPr>
          <p:cNvPr id="6" name="Rounded Rectangle 5"/>
          <p:cNvSpPr/>
          <p:nvPr/>
        </p:nvSpPr>
        <p:spPr>
          <a:xfrm>
            <a:off x="640080" y="2926080"/>
            <a:ext cx="10911535" cy="1027175"/>
          </a:xfrm>
          <a:prstGeom prst="roundRect">
            <a:avLst>
              <a:gd name="adj" fmla="val 25000"/>
            </a:avLst>
          </a:prstGeom>
          <a:solidFill>
            <a:srgbClr val="FFFFFF"/>
          </a:solidFill>
          <a:ln w="31750">
            <a:solidFill>
              <a:srgbClr val="A04A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3028797"/>
            <a:ext cx="821740" cy="821740"/>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3028797"/>
            <a:ext cx="821740" cy="821740"/>
          </a:xfrm>
          <a:prstGeom prst="rect">
            <a:avLst/>
          </a:prstGeom>
          <a:noFill/>
        </p:spPr>
        <p:txBody>
          <a:bodyPr wrap="square" anchor="ctr">
            <a:noAutofit/>
          </a:bodyPr>
          <a:lstStyle/>
          <a:p>
            <a:pPr algn="ctr">
              <a:spcAft>
                <a:spcPts val="1200"/>
              </a:spcAft>
            </a:pPr>
            <a:r>
              <a:rPr sz="3500" b="1" i="0">
                <a:solidFill>
                  <a:srgbClr val="FFFFFF"/>
                </a:solidFill>
                <a:latin typeface="Arial"/>
              </a:rPr>
              <a:t>A</a:t>
            </a:r>
          </a:p>
        </p:txBody>
      </p:sp>
      <p:sp>
        <p:nvSpPr>
          <p:cNvPr id="9" name="TextBox 8"/>
          <p:cNvSpPr txBox="1"/>
          <p:nvPr/>
        </p:nvSpPr>
        <p:spPr>
          <a:xfrm>
            <a:off x="1873300" y="2944368"/>
            <a:ext cx="9266834" cy="990599"/>
          </a:xfrm>
          <a:prstGeom prst="rect">
            <a:avLst/>
          </a:prstGeom>
          <a:noFill/>
        </p:spPr>
        <p:txBody>
          <a:bodyPr wrap="square" anchor="ctr">
            <a:noAutofit/>
          </a:bodyPr>
          <a:lstStyle/>
          <a:p>
            <a:pPr>
              <a:spcAft>
                <a:spcPts val="800"/>
              </a:spcAft>
            </a:pPr>
            <a:r>
              <a:rPr sz="2400" b="0" i="0">
                <a:solidFill>
                  <a:srgbClr val="4A403A"/>
                </a:solidFill>
                <a:latin typeface="Arial"/>
              </a:rPr>
              <a:t>Từ những thế kỉ trước và đầu Công nguyên đến thế kỉ VII</a:t>
            </a:r>
          </a:p>
        </p:txBody>
      </p:sp>
      <p:sp>
        <p:nvSpPr>
          <p:cNvPr id="10" name="Rounded Rectangle 9"/>
          <p:cNvSpPr/>
          <p:nvPr/>
        </p:nvSpPr>
        <p:spPr>
          <a:xfrm>
            <a:off x="640080" y="4081271"/>
            <a:ext cx="10911535" cy="1027175"/>
          </a:xfrm>
          <a:prstGeom prst="roundRect">
            <a:avLst>
              <a:gd name="adj" fmla="val 25000"/>
            </a:avLst>
          </a:prstGeom>
          <a:solidFill>
            <a:srgbClr val="FFFFFF"/>
          </a:solidFill>
          <a:ln w="31750">
            <a:solidFill>
              <a:srgbClr val="A04A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4183989"/>
            <a:ext cx="821740" cy="821740"/>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4183989"/>
            <a:ext cx="821740" cy="821740"/>
          </a:xfrm>
          <a:prstGeom prst="rect">
            <a:avLst/>
          </a:prstGeom>
          <a:noFill/>
        </p:spPr>
        <p:txBody>
          <a:bodyPr wrap="square" anchor="ctr">
            <a:noAutofit/>
          </a:bodyPr>
          <a:lstStyle/>
          <a:p>
            <a:pPr algn="ctr">
              <a:spcAft>
                <a:spcPts val="1200"/>
              </a:spcAft>
            </a:pPr>
            <a:r>
              <a:rPr sz="3500" b="1" i="0">
                <a:solidFill>
                  <a:srgbClr val="FFFFFF"/>
                </a:solidFill>
                <a:latin typeface="Arial"/>
              </a:rPr>
              <a:t>B</a:t>
            </a:r>
          </a:p>
        </p:txBody>
      </p:sp>
      <p:sp>
        <p:nvSpPr>
          <p:cNvPr id="13" name="TextBox 12"/>
          <p:cNvSpPr txBox="1"/>
          <p:nvPr/>
        </p:nvSpPr>
        <p:spPr>
          <a:xfrm>
            <a:off x="1873300" y="4099559"/>
            <a:ext cx="9266834" cy="990599"/>
          </a:xfrm>
          <a:prstGeom prst="rect">
            <a:avLst/>
          </a:prstGeom>
          <a:noFill/>
        </p:spPr>
        <p:txBody>
          <a:bodyPr wrap="square" anchor="ctr">
            <a:noAutofit/>
          </a:bodyPr>
          <a:lstStyle/>
          <a:p>
            <a:pPr>
              <a:spcAft>
                <a:spcPts val="800"/>
              </a:spcAft>
            </a:pPr>
            <a:r>
              <a:rPr sz="2400" b="0" i="0">
                <a:solidFill>
                  <a:srgbClr val="4A403A"/>
                </a:solidFill>
                <a:latin typeface="Arial"/>
              </a:rPr>
              <a:t>Từ thế kỉ VII đến cuối thế kỉ XV</a:t>
            </a:r>
          </a:p>
        </p:txBody>
      </p:sp>
      <p:sp>
        <p:nvSpPr>
          <p:cNvPr id="14" name="Rounded Rectangle 13"/>
          <p:cNvSpPr/>
          <p:nvPr/>
        </p:nvSpPr>
        <p:spPr>
          <a:xfrm>
            <a:off x="640080" y="5236464"/>
            <a:ext cx="10911535" cy="1027175"/>
          </a:xfrm>
          <a:prstGeom prst="roundRect">
            <a:avLst>
              <a:gd name="adj" fmla="val 25000"/>
            </a:avLst>
          </a:prstGeom>
          <a:solidFill>
            <a:srgbClr val="FFFFFF"/>
          </a:solidFill>
          <a:ln w="31750">
            <a:solidFill>
              <a:srgbClr val="A04A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5339181"/>
            <a:ext cx="821740" cy="821740"/>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5339181"/>
            <a:ext cx="821740" cy="821740"/>
          </a:xfrm>
          <a:prstGeom prst="rect">
            <a:avLst/>
          </a:prstGeom>
          <a:noFill/>
        </p:spPr>
        <p:txBody>
          <a:bodyPr wrap="square" anchor="ctr">
            <a:noAutofit/>
          </a:bodyPr>
          <a:lstStyle/>
          <a:p>
            <a:pPr algn="ctr">
              <a:spcAft>
                <a:spcPts val="1200"/>
              </a:spcAft>
            </a:pPr>
            <a:r>
              <a:rPr sz="3500" b="1" i="0">
                <a:solidFill>
                  <a:srgbClr val="FFFFFF"/>
                </a:solidFill>
                <a:latin typeface="Arial"/>
              </a:rPr>
              <a:t>C</a:t>
            </a:r>
          </a:p>
        </p:txBody>
      </p:sp>
      <p:sp>
        <p:nvSpPr>
          <p:cNvPr id="17" name="TextBox 16"/>
          <p:cNvSpPr txBox="1"/>
          <p:nvPr/>
        </p:nvSpPr>
        <p:spPr>
          <a:xfrm>
            <a:off x="1873300" y="5254751"/>
            <a:ext cx="9266834" cy="990599"/>
          </a:xfrm>
          <a:prstGeom prst="rect">
            <a:avLst/>
          </a:prstGeom>
          <a:noFill/>
        </p:spPr>
        <p:txBody>
          <a:bodyPr wrap="square" anchor="ctr">
            <a:noAutofit/>
          </a:bodyPr>
          <a:lstStyle/>
          <a:p>
            <a:pPr>
              <a:spcAft>
                <a:spcPts val="800"/>
              </a:spcAft>
            </a:pPr>
            <a:r>
              <a:rPr sz="2400" b="0" i="0">
                <a:solidFill>
                  <a:srgbClr val="4A403A"/>
                </a:solidFill>
                <a:latin typeface="Arial"/>
              </a:rPr>
              <a:t>Từ thế kỉ XVI đến thế kỉ XIX</a:t>
            </a:r>
          </a:p>
        </p:txBody>
      </p:sp>
      <p:sp>
        <p:nvSpPr>
          <p:cNvPr id="18" name="TextBox 1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Đáp án: B</a:t>
            </a:r>
          </a:p>
        </p:txBody>
      </p:sp>
      <p:sp>
        <p:nvSpPr>
          <p:cNvPr id="5" name="TextBox 4"/>
          <p:cNvSpPr txBox="1"/>
          <p:nvPr/>
        </p:nvSpPr>
        <p:spPr>
          <a:xfrm>
            <a:off x="640080" y="1325880"/>
            <a:ext cx="10911535" cy="914400"/>
          </a:xfrm>
          <a:prstGeom prst="rect">
            <a:avLst/>
          </a:prstGeom>
          <a:noFill/>
        </p:spPr>
        <p:txBody>
          <a:bodyPr wrap="square" anchor="ctr">
            <a:noAutofit/>
          </a:bodyPr>
          <a:lstStyle/>
          <a:p>
            <a:pPr>
              <a:spcAft>
                <a:spcPts val="700"/>
              </a:spcAft>
            </a:pPr>
            <a:r>
              <a:rPr sz="2200" b="0" i="0">
                <a:solidFill>
                  <a:srgbClr val="6E5F52"/>
                </a:solidFill>
                <a:latin typeface="Arial"/>
              </a:rPr>
              <a:t>Thời kì nào văn minh Đông Nam Á phát triển rực rỡ, gắn với sự hình thành và thịnh đạt của các quốc gia phong kiến?</a:t>
            </a:r>
          </a:p>
        </p:txBody>
      </p:sp>
      <p:sp>
        <p:nvSpPr>
          <p:cNvPr id="6" name="Rounded Rectangle 5"/>
          <p:cNvSpPr/>
          <p:nvPr/>
        </p:nvSpPr>
        <p:spPr>
          <a:xfrm>
            <a:off x="640080" y="2331720"/>
            <a:ext cx="10911535" cy="813816"/>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2413101"/>
            <a:ext cx="651052" cy="651052"/>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2413101"/>
            <a:ext cx="651052" cy="651052"/>
          </a:xfrm>
          <a:prstGeom prst="rect">
            <a:avLst/>
          </a:prstGeom>
          <a:noFill/>
        </p:spPr>
        <p:txBody>
          <a:bodyPr wrap="square" anchor="ctr">
            <a:noAutofit/>
          </a:bodyPr>
          <a:lstStyle/>
          <a:p>
            <a:pPr algn="ctr">
              <a:spcAft>
                <a:spcPts val="900"/>
              </a:spcAft>
            </a:pPr>
            <a:r>
              <a:rPr sz="2800" b="1" i="0">
                <a:solidFill>
                  <a:srgbClr val="FFFFFF"/>
                </a:solidFill>
                <a:latin typeface="Arial"/>
              </a:rPr>
              <a:t>A</a:t>
            </a:r>
          </a:p>
        </p:txBody>
      </p:sp>
      <p:sp>
        <p:nvSpPr>
          <p:cNvPr id="9" name="TextBox 8"/>
          <p:cNvSpPr txBox="1"/>
          <p:nvPr/>
        </p:nvSpPr>
        <p:spPr>
          <a:xfrm>
            <a:off x="1702612" y="2350008"/>
            <a:ext cx="9437522" cy="777240"/>
          </a:xfrm>
          <a:prstGeom prst="rect">
            <a:avLst/>
          </a:prstGeom>
          <a:noFill/>
        </p:spPr>
        <p:txBody>
          <a:bodyPr wrap="square" anchor="ctr">
            <a:noAutofit/>
          </a:bodyPr>
          <a:lstStyle/>
          <a:p>
            <a:pPr>
              <a:spcAft>
                <a:spcPts val="700"/>
              </a:spcAft>
            </a:pPr>
            <a:r>
              <a:rPr sz="2200" b="0" i="0">
                <a:solidFill>
                  <a:srgbClr val="4B5563"/>
                </a:solidFill>
                <a:latin typeface="Arial"/>
              </a:rPr>
              <a:t>Từ những thế kỉ trước và đầu Công nguyên đến thế kỉ VII</a:t>
            </a:r>
          </a:p>
        </p:txBody>
      </p:sp>
      <p:sp>
        <p:nvSpPr>
          <p:cNvPr id="10" name="Rounded Rectangle 9"/>
          <p:cNvSpPr/>
          <p:nvPr/>
        </p:nvSpPr>
        <p:spPr>
          <a:xfrm>
            <a:off x="640080" y="3273552"/>
            <a:ext cx="10911535" cy="813816"/>
          </a:xfrm>
          <a:prstGeom prst="roundRect">
            <a:avLst>
              <a:gd name="adj" fmla="val 25000"/>
            </a:avLst>
          </a:prstGeom>
          <a:solidFill>
            <a:srgbClr val="15803D"/>
          </a:solidFill>
          <a:ln w="31750">
            <a:solidFill>
              <a:srgbClr val="15803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3354933"/>
            <a:ext cx="651052" cy="651052"/>
          </a:xfrm>
          <a:prstGeom prst="ellipse">
            <a:avLst/>
          </a:prstGeom>
          <a:solidFill>
            <a:srgbClr val="16653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3354933"/>
            <a:ext cx="651052" cy="651052"/>
          </a:xfrm>
          <a:prstGeom prst="rect">
            <a:avLst/>
          </a:prstGeom>
          <a:noFill/>
        </p:spPr>
        <p:txBody>
          <a:bodyPr wrap="square" anchor="ctr">
            <a:noAutofit/>
          </a:bodyPr>
          <a:lstStyle/>
          <a:p>
            <a:pPr algn="ctr">
              <a:spcAft>
                <a:spcPts val="900"/>
              </a:spcAft>
            </a:pPr>
            <a:r>
              <a:rPr sz="2800" b="1" i="0">
                <a:solidFill>
                  <a:srgbClr val="FFFFFF"/>
                </a:solidFill>
                <a:latin typeface="Arial"/>
              </a:rPr>
              <a:t>B</a:t>
            </a:r>
          </a:p>
        </p:txBody>
      </p:sp>
      <p:sp>
        <p:nvSpPr>
          <p:cNvPr id="13" name="TextBox 12"/>
          <p:cNvSpPr txBox="1"/>
          <p:nvPr/>
        </p:nvSpPr>
        <p:spPr>
          <a:xfrm>
            <a:off x="1702612" y="3291840"/>
            <a:ext cx="9437522" cy="777240"/>
          </a:xfrm>
          <a:prstGeom prst="rect">
            <a:avLst/>
          </a:prstGeom>
          <a:noFill/>
        </p:spPr>
        <p:txBody>
          <a:bodyPr wrap="square" anchor="ctr">
            <a:noAutofit/>
          </a:bodyPr>
          <a:lstStyle/>
          <a:p>
            <a:pPr>
              <a:spcAft>
                <a:spcPts val="700"/>
              </a:spcAft>
            </a:pPr>
            <a:r>
              <a:rPr sz="2200" b="1" i="0">
                <a:solidFill>
                  <a:srgbClr val="FFFFFF"/>
                </a:solidFill>
                <a:latin typeface="Arial"/>
              </a:rPr>
              <a:t>Từ thế kỉ VII đến cuối thế kỉ XV</a:t>
            </a:r>
          </a:p>
        </p:txBody>
      </p:sp>
      <p:sp>
        <p:nvSpPr>
          <p:cNvPr id="14" name="Rounded Rectangle 13"/>
          <p:cNvSpPr/>
          <p:nvPr/>
        </p:nvSpPr>
        <p:spPr>
          <a:xfrm>
            <a:off x="640080" y="4215383"/>
            <a:ext cx="10911535" cy="813816"/>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4296765"/>
            <a:ext cx="651052" cy="651052"/>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4296765"/>
            <a:ext cx="651052" cy="651052"/>
          </a:xfrm>
          <a:prstGeom prst="rect">
            <a:avLst/>
          </a:prstGeom>
          <a:noFill/>
        </p:spPr>
        <p:txBody>
          <a:bodyPr wrap="square" anchor="ctr">
            <a:noAutofit/>
          </a:bodyPr>
          <a:lstStyle/>
          <a:p>
            <a:pPr algn="ctr">
              <a:spcAft>
                <a:spcPts val="900"/>
              </a:spcAft>
            </a:pPr>
            <a:r>
              <a:rPr sz="2800" b="1" i="0">
                <a:solidFill>
                  <a:srgbClr val="FFFFFF"/>
                </a:solidFill>
                <a:latin typeface="Arial"/>
              </a:rPr>
              <a:t>C</a:t>
            </a:r>
          </a:p>
        </p:txBody>
      </p:sp>
      <p:sp>
        <p:nvSpPr>
          <p:cNvPr id="17" name="TextBox 16"/>
          <p:cNvSpPr txBox="1"/>
          <p:nvPr/>
        </p:nvSpPr>
        <p:spPr>
          <a:xfrm>
            <a:off x="1702612" y="4233671"/>
            <a:ext cx="9437522" cy="777240"/>
          </a:xfrm>
          <a:prstGeom prst="rect">
            <a:avLst/>
          </a:prstGeom>
          <a:noFill/>
        </p:spPr>
        <p:txBody>
          <a:bodyPr wrap="square" anchor="ctr">
            <a:noAutofit/>
          </a:bodyPr>
          <a:lstStyle/>
          <a:p>
            <a:pPr>
              <a:spcAft>
                <a:spcPts val="700"/>
              </a:spcAft>
            </a:pPr>
            <a:r>
              <a:rPr sz="2200" b="0" i="0">
                <a:solidFill>
                  <a:srgbClr val="4B5563"/>
                </a:solidFill>
                <a:latin typeface="Arial"/>
              </a:rPr>
              <a:t>Từ thế kỉ XVI đến thế kỉ XIX</a:t>
            </a:r>
          </a:p>
        </p:txBody>
      </p:sp>
      <p:sp>
        <p:nvSpPr>
          <p:cNvPr id="18" name="Rounded Rectangle 17"/>
          <p:cNvSpPr/>
          <p:nvPr/>
        </p:nvSpPr>
        <p:spPr>
          <a:xfrm>
            <a:off x="640080" y="5166360"/>
            <a:ext cx="10911535" cy="1097280"/>
          </a:xfrm>
          <a:prstGeom prst="roundRect">
            <a:avLst>
              <a:gd name="adj" fmla="val 15000"/>
            </a:avLst>
          </a:prstGeom>
          <a:solidFill>
            <a:srgbClr val="FEF3C7"/>
          </a:solidFill>
          <a:ln w="19050">
            <a:solidFill>
              <a:srgbClr val="F59E0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777240" y="5193792"/>
            <a:ext cx="10637215" cy="1042415"/>
          </a:xfrm>
          <a:prstGeom prst="rect">
            <a:avLst/>
          </a:prstGeom>
          <a:noFill/>
        </p:spPr>
        <p:txBody>
          <a:bodyPr wrap="square" anchor="ctr">
            <a:noAutofit/>
          </a:bodyPr>
          <a:lstStyle/>
          <a:p>
            <a:pPr>
              <a:spcAft>
                <a:spcPts val="600"/>
              </a:spcAft>
            </a:pPr>
            <a:r>
              <a:rPr sz="1800" b="0" i="0">
                <a:solidFill>
                  <a:srgbClr val="4A403A"/>
                </a:solidFill>
                <a:latin typeface="Arial"/>
              </a:rPr>
              <a:t>Giải thích: Theo Hình 2 SGK tr.52: từ thế kỉ VII đến cuối thế kỉ XV, các quốc gia phong kiến Đông Nam Á hình thành và phát triển thịnh đạt, văn minh Đông Nam Á phát triển rực rỡ, tiếp thu có chọn lọc tinh hoa văn minh Ấn Độ và Trung Hoa.</a:t>
            </a:r>
          </a:p>
        </p:txBody>
      </p:sp>
      <p:sp>
        <p:nvSpPr>
          <p:cNvPr id="20" name="TextBox 19"/>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2a. Tín ngưỡng bản địa</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4A403A"/>
                </a:solidFill>
                <a:latin typeface="Arial"/>
              </a:rPr>
              <a:t>Trước khi chịu ảnh hưởng văn hoá lớn bên ngoài, Đông Nam Á đã có các tín ngưỡng bản địa phong phú</a:t>
            </a:r>
          </a:p>
          <a:p>
            <a:pPr marL="411480" indent="-365760">
              <a:spcAft>
                <a:spcPts val="900"/>
              </a:spcAft>
              <a:buFont typeface="Arial"/>
              <a:buChar char="•"/>
            </a:pPr>
            <a:r>
              <a:rPr sz="2800" b="0" i="0">
                <a:solidFill>
                  <a:srgbClr val="4A403A"/>
                </a:solidFill>
                <a:latin typeface="Arial"/>
              </a:rPr>
              <a:t>Ba nhóm chính: tín ngưỡng sùng bái tự nhiên; tín ngưỡng phồn thực; tín ngưỡng thờ cúng người đã mất</a:t>
            </a:r>
          </a:p>
          <a:p>
            <a:pPr marL="411480" indent="-365760">
              <a:spcAft>
                <a:spcPts val="900"/>
              </a:spcAft>
              <a:buFont typeface="Arial"/>
              <a:buChar char="•"/>
            </a:pPr>
            <a:r>
              <a:rPr sz="2800" b="0" i="0">
                <a:solidFill>
                  <a:srgbClr val="4A403A"/>
                </a:solidFill>
                <a:latin typeface="Arial"/>
              </a:rPr>
              <a:t>Các hình thức tín ngưỡng này vẫn tồn tại như nét văn hoá truyền thống độc đáo của khu vực</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Thần Lúa – 'quê hương' của cây lúa nước</a:t>
            </a:r>
          </a:p>
        </p:txBody>
      </p:sp>
      <p:sp>
        <p:nvSpPr>
          <p:cNvPr id="5" name="Rectangle 4"/>
          <p:cNvSpPr/>
          <p:nvPr/>
        </p:nvSpPr>
        <p:spPr>
          <a:xfrm>
            <a:off x="3250554" y="1408176"/>
            <a:ext cx="5690586" cy="4270248"/>
          </a:xfrm>
          <a:prstGeom prst="rect">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b08_h3.jpg"/>
          <p:cNvPicPr>
            <a:picLocks noChangeAspect="1"/>
          </p:cNvPicPr>
          <p:nvPr/>
        </p:nvPicPr>
        <p:blipFill>
          <a:blip r:embed="rId3"/>
          <a:stretch>
            <a:fillRect/>
          </a:stretch>
        </p:blipFill>
        <p:spPr>
          <a:xfrm>
            <a:off x="3305418" y="1463040"/>
            <a:ext cx="5580858" cy="4160520"/>
          </a:xfrm>
          <a:prstGeom prst="rect">
            <a:avLst/>
          </a:prstGeom>
        </p:spPr>
      </p:pic>
      <p:sp>
        <p:nvSpPr>
          <p:cNvPr id="7" name="TextBox 6"/>
          <p:cNvSpPr txBox="1"/>
          <p:nvPr/>
        </p:nvSpPr>
        <p:spPr>
          <a:xfrm>
            <a:off x="640080" y="5715000"/>
            <a:ext cx="10911535" cy="685800"/>
          </a:xfrm>
          <a:prstGeom prst="rect">
            <a:avLst/>
          </a:prstGeom>
          <a:noFill/>
        </p:spPr>
        <p:txBody>
          <a:bodyPr wrap="square" anchor="ctr">
            <a:noAutofit/>
          </a:bodyPr>
          <a:lstStyle/>
          <a:p>
            <a:pPr algn="ctr">
              <a:spcAft>
                <a:spcPts val="800"/>
              </a:spcAft>
            </a:pPr>
            <a:r>
              <a:rPr sz="2400" b="0" i="1">
                <a:solidFill>
                  <a:srgbClr val="4A403A"/>
                </a:solidFill>
                <a:latin typeface="Arial"/>
              </a:rPr>
              <a:t>Hình 3 – SGK tr.53</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10</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Câu hỏi</a:t>
            </a:r>
          </a:p>
        </p:txBody>
      </p:sp>
      <p:sp>
        <p:nvSpPr>
          <p:cNvPr id="5" name="TextBox 4"/>
          <p:cNvSpPr txBox="1"/>
          <p:nvPr/>
        </p:nvSpPr>
        <p:spPr>
          <a:xfrm>
            <a:off x="640080" y="1371600"/>
            <a:ext cx="10911535" cy="1463040"/>
          </a:xfrm>
          <a:prstGeom prst="rect">
            <a:avLst/>
          </a:prstGeom>
          <a:noFill/>
        </p:spPr>
        <p:txBody>
          <a:bodyPr wrap="square" anchor="ctr">
            <a:noAutofit/>
          </a:bodyPr>
          <a:lstStyle/>
          <a:p>
            <a:pPr>
              <a:spcAft>
                <a:spcPts val="1100"/>
              </a:spcAft>
            </a:pPr>
            <a:r>
              <a:rPr sz="3200" b="1" i="0">
                <a:solidFill>
                  <a:srgbClr val="4A403A"/>
                </a:solidFill>
                <a:latin typeface="Arial"/>
              </a:rPr>
              <a:t>Tên gọi thần Lúa ở In-đô-nê-xi-a là gì (theo mục 'Em có biết?')?</a:t>
            </a:r>
          </a:p>
        </p:txBody>
      </p:sp>
      <p:sp>
        <p:nvSpPr>
          <p:cNvPr id="6" name="Rounded Rectangle 5"/>
          <p:cNvSpPr/>
          <p:nvPr/>
        </p:nvSpPr>
        <p:spPr>
          <a:xfrm>
            <a:off x="640080" y="2926080"/>
            <a:ext cx="10911535" cy="1027175"/>
          </a:xfrm>
          <a:prstGeom prst="roundRect">
            <a:avLst>
              <a:gd name="adj" fmla="val 25000"/>
            </a:avLst>
          </a:prstGeom>
          <a:solidFill>
            <a:srgbClr val="FFFFFF"/>
          </a:solidFill>
          <a:ln w="31750">
            <a:solidFill>
              <a:srgbClr val="A04A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3028797"/>
            <a:ext cx="821740" cy="821740"/>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3028797"/>
            <a:ext cx="821740" cy="821740"/>
          </a:xfrm>
          <a:prstGeom prst="rect">
            <a:avLst/>
          </a:prstGeom>
          <a:noFill/>
        </p:spPr>
        <p:txBody>
          <a:bodyPr wrap="square" anchor="ctr">
            <a:noAutofit/>
          </a:bodyPr>
          <a:lstStyle/>
          <a:p>
            <a:pPr algn="ctr">
              <a:spcAft>
                <a:spcPts val="1200"/>
              </a:spcAft>
            </a:pPr>
            <a:r>
              <a:rPr sz="3500" b="1" i="0">
                <a:solidFill>
                  <a:srgbClr val="FFFFFF"/>
                </a:solidFill>
                <a:latin typeface="Arial"/>
              </a:rPr>
              <a:t>A</a:t>
            </a:r>
          </a:p>
        </p:txBody>
      </p:sp>
      <p:sp>
        <p:nvSpPr>
          <p:cNvPr id="9" name="TextBox 8"/>
          <p:cNvSpPr txBox="1"/>
          <p:nvPr/>
        </p:nvSpPr>
        <p:spPr>
          <a:xfrm>
            <a:off x="1873300" y="2944368"/>
            <a:ext cx="9266834" cy="990599"/>
          </a:xfrm>
          <a:prstGeom prst="rect">
            <a:avLst/>
          </a:prstGeom>
          <a:noFill/>
        </p:spPr>
        <p:txBody>
          <a:bodyPr wrap="square" anchor="ctr">
            <a:noAutofit/>
          </a:bodyPr>
          <a:lstStyle/>
          <a:p>
            <a:pPr>
              <a:spcAft>
                <a:spcPts val="900"/>
              </a:spcAft>
            </a:pPr>
            <a:r>
              <a:rPr sz="2800" b="0" i="0">
                <a:solidFill>
                  <a:srgbClr val="4A403A"/>
                </a:solidFill>
                <a:latin typeface="Arial"/>
              </a:rPr>
              <a:t>Nang Kho-sốp</a:t>
            </a:r>
          </a:p>
        </p:txBody>
      </p:sp>
      <p:sp>
        <p:nvSpPr>
          <p:cNvPr id="10" name="Rounded Rectangle 9"/>
          <p:cNvSpPr/>
          <p:nvPr/>
        </p:nvSpPr>
        <p:spPr>
          <a:xfrm>
            <a:off x="640080" y="4081271"/>
            <a:ext cx="10911535" cy="1027175"/>
          </a:xfrm>
          <a:prstGeom prst="roundRect">
            <a:avLst>
              <a:gd name="adj" fmla="val 25000"/>
            </a:avLst>
          </a:prstGeom>
          <a:solidFill>
            <a:srgbClr val="FFFFFF"/>
          </a:solidFill>
          <a:ln w="31750">
            <a:solidFill>
              <a:srgbClr val="A04A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4183989"/>
            <a:ext cx="821740" cy="821740"/>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4183989"/>
            <a:ext cx="821740" cy="821740"/>
          </a:xfrm>
          <a:prstGeom prst="rect">
            <a:avLst/>
          </a:prstGeom>
          <a:noFill/>
        </p:spPr>
        <p:txBody>
          <a:bodyPr wrap="square" anchor="ctr">
            <a:noAutofit/>
          </a:bodyPr>
          <a:lstStyle/>
          <a:p>
            <a:pPr algn="ctr">
              <a:spcAft>
                <a:spcPts val="1200"/>
              </a:spcAft>
            </a:pPr>
            <a:r>
              <a:rPr sz="3500" b="1" i="0">
                <a:solidFill>
                  <a:srgbClr val="FFFFFF"/>
                </a:solidFill>
                <a:latin typeface="Arial"/>
              </a:rPr>
              <a:t>B</a:t>
            </a:r>
          </a:p>
        </p:txBody>
      </p:sp>
      <p:sp>
        <p:nvSpPr>
          <p:cNvPr id="13" name="TextBox 12"/>
          <p:cNvSpPr txBox="1"/>
          <p:nvPr/>
        </p:nvSpPr>
        <p:spPr>
          <a:xfrm>
            <a:off x="1873300" y="4099559"/>
            <a:ext cx="9266834" cy="990599"/>
          </a:xfrm>
          <a:prstGeom prst="rect">
            <a:avLst/>
          </a:prstGeom>
          <a:noFill/>
        </p:spPr>
        <p:txBody>
          <a:bodyPr wrap="square" anchor="ctr">
            <a:noAutofit/>
          </a:bodyPr>
          <a:lstStyle/>
          <a:p>
            <a:pPr>
              <a:spcAft>
                <a:spcPts val="900"/>
              </a:spcAft>
            </a:pPr>
            <a:r>
              <a:rPr sz="2800" b="0" i="0">
                <a:solidFill>
                  <a:srgbClr val="4A403A"/>
                </a:solidFill>
                <a:latin typeface="Arial"/>
              </a:rPr>
              <a:t>Đê-uy Sri</a:t>
            </a:r>
          </a:p>
        </p:txBody>
      </p:sp>
      <p:sp>
        <p:nvSpPr>
          <p:cNvPr id="14" name="Rounded Rectangle 13"/>
          <p:cNvSpPr/>
          <p:nvPr/>
        </p:nvSpPr>
        <p:spPr>
          <a:xfrm>
            <a:off x="640080" y="5236464"/>
            <a:ext cx="10911535" cy="1027175"/>
          </a:xfrm>
          <a:prstGeom prst="roundRect">
            <a:avLst>
              <a:gd name="adj" fmla="val 25000"/>
            </a:avLst>
          </a:prstGeom>
          <a:solidFill>
            <a:srgbClr val="FFFFFF"/>
          </a:solidFill>
          <a:ln w="31750">
            <a:solidFill>
              <a:srgbClr val="A04A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5339181"/>
            <a:ext cx="821740" cy="821740"/>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5339181"/>
            <a:ext cx="821740" cy="821740"/>
          </a:xfrm>
          <a:prstGeom prst="rect">
            <a:avLst/>
          </a:prstGeom>
          <a:noFill/>
        </p:spPr>
        <p:txBody>
          <a:bodyPr wrap="square" anchor="ctr">
            <a:noAutofit/>
          </a:bodyPr>
          <a:lstStyle/>
          <a:p>
            <a:pPr algn="ctr">
              <a:spcAft>
                <a:spcPts val="1200"/>
              </a:spcAft>
            </a:pPr>
            <a:r>
              <a:rPr sz="3500" b="1" i="0">
                <a:solidFill>
                  <a:srgbClr val="FFFFFF"/>
                </a:solidFill>
                <a:latin typeface="Arial"/>
              </a:rPr>
              <a:t>C</a:t>
            </a:r>
          </a:p>
        </p:txBody>
      </p:sp>
      <p:sp>
        <p:nvSpPr>
          <p:cNvPr id="17" name="TextBox 16"/>
          <p:cNvSpPr txBox="1"/>
          <p:nvPr/>
        </p:nvSpPr>
        <p:spPr>
          <a:xfrm>
            <a:off x="1873300" y="5254751"/>
            <a:ext cx="9266834" cy="990599"/>
          </a:xfrm>
          <a:prstGeom prst="rect">
            <a:avLst/>
          </a:prstGeom>
          <a:noFill/>
        </p:spPr>
        <p:txBody>
          <a:bodyPr wrap="square" anchor="ctr">
            <a:noAutofit/>
          </a:bodyPr>
          <a:lstStyle/>
          <a:p>
            <a:pPr>
              <a:spcAft>
                <a:spcPts val="900"/>
              </a:spcAft>
            </a:pPr>
            <a:r>
              <a:rPr sz="2800" b="0" i="0">
                <a:solidFill>
                  <a:srgbClr val="4A403A"/>
                </a:solidFill>
                <a:latin typeface="Arial"/>
              </a:rPr>
              <a:t>Mae Pho-sốp</a:t>
            </a:r>
          </a:p>
        </p:txBody>
      </p:sp>
      <p:sp>
        <p:nvSpPr>
          <p:cNvPr id="18" name="TextBox 1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11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Đáp án: B</a:t>
            </a:r>
          </a:p>
        </p:txBody>
      </p:sp>
      <p:sp>
        <p:nvSpPr>
          <p:cNvPr id="5" name="TextBox 4"/>
          <p:cNvSpPr txBox="1"/>
          <p:nvPr/>
        </p:nvSpPr>
        <p:spPr>
          <a:xfrm>
            <a:off x="640080" y="1325880"/>
            <a:ext cx="10911535" cy="914400"/>
          </a:xfrm>
          <a:prstGeom prst="rect">
            <a:avLst/>
          </a:prstGeom>
          <a:noFill/>
        </p:spPr>
        <p:txBody>
          <a:bodyPr wrap="square" anchor="ctr">
            <a:noAutofit/>
          </a:bodyPr>
          <a:lstStyle/>
          <a:p>
            <a:pPr>
              <a:spcAft>
                <a:spcPts val="700"/>
              </a:spcAft>
            </a:pPr>
            <a:r>
              <a:rPr sz="2200" b="0" i="0">
                <a:solidFill>
                  <a:srgbClr val="6E5F52"/>
                </a:solidFill>
                <a:latin typeface="Arial"/>
              </a:rPr>
              <a:t>Tên gọi thần Lúa ở In-đô-nê-xi-a là gì (theo mục 'Em có biết?')?</a:t>
            </a:r>
          </a:p>
        </p:txBody>
      </p:sp>
      <p:sp>
        <p:nvSpPr>
          <p:cNvPr id="6" name="Rounded Rectangle 5"/>
          <p:cNvSpPr/>
          <p:nvPr/>
        </p:nvSpPr>
        <p:spPr>
          <a:xfrm>
            <a:off x="640080" y="2331720"/>
            <a:ext cx="10911535" cy="813816"/>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2413101"/>
            <a:ext cx="651052" cy="651052"/>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2413101"/>
            <a:ext cx="651052" cy="651052"/>
          </a:xfrm>
          <a:prstGeom prst="rect">
            <a:avLst/>
          </a:prstGeom>
          <a:noFill/>
        </p:spPr>
        <p:txBody>
          <a:bodyPr wrap="square" anchor="ctr">
            <a:noAutofit/>
          </a:bodyPr>
          <a:lstStyle/>
          <a:p>
            <a:pPr algn="ctr">
              <a:spcAft>
                <a:spcPts val="900"/>
              </a:spcAft>
            </a:pPr>
            <a:r>
              <a:rPr sz="2800" b="1" i="0">
                <a:solidFill>
                  <a:srgbClr val="FFFFFF"/>
                </a:solidFill>
                <a:latin typeface="Arial"/>
              </a:rPr>
              <a:t>A</a:t>
            </a:r>
          </a:p>
        </p:txBody>
      </p:sp>
      <p:sp>
        <p:nvSpPr>
          <p:cNvPr id="9" name="TextBox 8"/>
          <p:cNvSpPr txBox="1"/>
          <p:nvPr/>
        </p:nvSpPr>
        <p:spPr>
          <a:xfrm>
            <a:off x="1702612" y="2350008"/>
            <a:ext cx="9437522" cy="777240"/>
          </a:xfrm>
          <a:prstGeom prst="rect">
            <a:avLst/>
          </a:prstGeom>
          <a:noFill/>
        </p:spPr>
        <p:txBody>
          <a:bodyPr wrap="square" anchor="ctr">
            <a:noAutofit/>
          </a:bodyPr>
          <a:lstStyle/>
          <a:p>
            <a:pPr>
              <a:spcAft>
                <a:spcPts val="700"/>
              </a:spcAft>
            </a:pPr>
            <a:r>
              <a:rPr sz="2200" b="0" i="0">
                <a:solidFill>
                  <a:srgbClr val="4B5563"/>
                </a:solidFill>
                <a:latin typeface="Arial"/>
              </a:rPr>
              <a:t>Nang Kho-sốp</a:t>
            </a:r>
          </a:p>
        </p:txBody>
      </p:sp>
      <p:sp>
        <p:nvSpPr>
          <p:cNvPr id="10" name="Rounded Rectangle 9"/>
          <p:cNvSpPr/>
          <p:nvPr/>
        </p:nvSpPr>
        <p:spPr>
          <a:xfrm>
            <a:off x="640080" y="3273552"/>
            <a:ext cx="10911535" cy="813816"/>
          </a:xfrm>
          <a:prstGeom prst="roundRect">
            <a:avLst>
              <a:gd name="adj" fmla="val 25000"/>
            </a:avLst>
          </a:prstGeom>
          <a:solidFill>
            <a:srgbClr val="15803D"/>
          </a:solidFill>
          <a:ln w="31750">
            <a:solidFill>
              <a:srgbClr val="15803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3354933"/>
            <a:ext cx="651052" cy="651052"/>
          </a:xfrm>
          <a:prstGeom prst="ellipse">
            <a:avLst/>
          </a:prstGeom>
          <a:solidFill>
            <a:srgbClr val="16653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3354933"/>
            <a:ext cx="651052" cy="651052"/>
          </a:xfrm>
          <a:prstGeom prst="rect">
            <a:avLst/>
          </a:prstGeom>
          <a:noFill/>
        </p:spPr>
        <p:txBody>
          <a:bodyPr wrap="square" anchor="ctr">
            <a:noAutofit/>
          </a:bodyPr>
          <a:lstStyle/>
          <a:p>
            <a:pPr algn="ctr">
              <a:spcAft>
                <a:spcPts val="900"/>
              </a:spcAft>
            </a:pPr>
            <a:r>
              <a:rPr sz="2800" b="1" i="0">
                <a:solidFill>
                  <a:srgbClr val="FFFFFF"/>
                </a:solidFill>
                <a:latin typeface="Arial"/>
              </a:rPr>
              <a:t>B</a:t>
            </a:r>
          </a:p>
        </p:txBody>
      </p:sp>
      <p:sp>
        <p:nvSpPr>
          <p:cNvPr id="13" name="TextBox 12"/>
          <p:cNvSpPr txBox="1"/>
          <p:nvPr/>
        </p:nvSpPr>
        <p:spPr>
          <a:xfrm>
            <a:off x="1702612" y="3291840"/>
            <a:ext cx="9437522" cy="777240"/>
          </a:xfrm>
          <a:prstGeom prst="rect">
            <a:avLst/>
          </a:prstGeom>
          <a:noFill/>
        </p:spPr>
        <p:txBody>
          <a:bodyPr wrap="square" anchor="ctr">
            <a:noAutofit/>
          </a:bodyPr>
          <a:lstStyle/>
          <a:p>
            <a:pPr>
              <a:spcAft>
                <a:spcPts val="700"/>
              </a:spcAft>
            </a:pPr>
            <a:r>
              <a:rPr sz="2200" b="1" i="0">
                <a:solidFill>
                  <a:srgbClr val="FFFFFF"/>
                </a:solidFill>
                <a:latin typeface="Arial"/>
              </a:rPr>
              <a:t>Đê-uy Sri</a:t>
            </a:r>
          </a:p>
        </p:txBody>
      </p:sp>
      <p:sp>
        <p:nvSpPr>
          <p:cNvPr id="14" name="Rounded Rectangle 13"/>
          <p:cNvSpPr/>
          <p:nvPr/>
        </p:nvSpPr>
        <p:spPr>
          <a:xfrm>
            <a:off x="640080" y="4215383"/>
            <a:ext cx="10911535" cy="813816"/>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4296765"/>
            <a:ext cx="651052" cy="651052"/>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4296765"/>
            <a:ext cx="651052" cy="651052"/>
          </a:xfrm>
          <a:prstGeom prst="rect">
            <a:avLst/>
          </a:prstGeom>
          <a:noFill/>
        </p:spPr>
        <p:txBody>
          <a:bodyPr wrap="square" anchor="ctr">
            <a:noAutofit/>
          </a:bodyPr>
          <a:lstStyle/>
          <a:p>
            <a:pPr algn="ctr">
              <a:spcAft>
                <a:spcPts val="900"/>
              </a:spcAft>
            </a:pPr>
            <a:r>
              <a:rPr sz="2800" b="1" i="0">
                <a:solidFill>
                  <a:srgbClr val="FFFFFF"/>
                </a:solidFill>
                <a:latin typeface="Arial"/>
              </a:rPr>
              <a:t>C</a:t>
            </a:r>
          </a:p>
        </p:txBody>
      </p:sp>
      <p:sp>
        <p:nvSpPr>
          <p:cNvPr id="17" name="TextBox 16"/>
          <p:cNvSpPr txBox="1"/>
          <p:nvPr/>
        </p:nvSpPr>
        <p:spPr>
          <a:xfrm>
            <a:off x="1702612" y="4233671"/>
            <a:ext cx="9437522" cy="777240"/>
          </a:xfrm>
          <a:prstGeom prst="rect">
            <a:avLst/>
          </a:prstGeom>
          <a:noFill/>
        </p:spPr>
        <p:txBody>
          <a:bodyPr wrap="square" anchor="ctr">
            <a:noAutofit/>
          </a:bodyPr>
          <a:lstStyle/>
          <a:p>
            <a:pPr>
              <a:spcAft>
                <a:spcPts val="700"/>
              </a:spcAft>
            </a:pPr>
            <a:r>
              <a:rPr sz="2200" b="0" i="0">
                <a:solidFill>
                  <a:srgbClr val="4B5563"/>
                </a:solidFill>
                <a:latin typeface="Arial"/>
              </a:rPr>
              <a:t>Mae Pho-sốp</a:t>
            </a:r>
          </a:p>
        </p:txBody>
      </p:sp>
      <p:sp>
        <p:nvSpPr>
          <p:cNvPr id="18" name="Rounded Rectangle 17"/>
          <p:cNvSpPr/>
          <p:nvPr/>
        </p:nvSpPr>
        <p:spPr>
          <a:xfrm>
            <a:off x="640080" y="5166360"/>
            <a:ext cx="10911535" cy="1097280"/>
          </a:xfrm>
          <a:prstGeom prst="roundRect">
            <a:avLst>
              <a:gd name="adj" fmla="val 15000"/>
            </a:avLst>
          </a:prstGeom>
          <a:solidFill>
            <a:srgbClr val="FEF3C7"/>
          </a:solidFill>
          <a:ln w="19050">
            <a:solidFill>
              <a:srgbClr val="F59E0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777240" y="5193792"/>
            <a:ext cx="10637215" cy="1042415"/>
          </a:xfrm>
          <a:prstGeom prst="rect">
            <a:avLst/>
          </a:prstGeom>
          <a:noFill/>
        </p:spPr>
        <p:txBody>
          <a:bodyPr wrap="square" anchor="ctr">
            <a:noAutofit/>
          </a:bodyPr>
          <a:lstStyle/>
          <a:p>
            <a:pPr>
              <a:spcAft>
                <a:spcPts val="700"/>
              </a:spcAft>
            </a:pPr>
            <a:r>
              <a:rPr sz="2200" b="0" i="0">
                <a:solidFill>
                  <a:srgbClr val="4A403A"/>
                </a:solidFill>
                <a:latin typeface="Arial"/>
              </a:rPr>
              <a:t>Giải thích: SGK tr.53: Lào gọi là Nang Kho-sốp; In-đô-nê-xi-a gọi là Đê-uy Sri; Thái Lan gọi là Mae Pho-sốp.</a:t>
            </a:r>
          </a:p>
        </p:txBody>
      </p:sp>
      <p:sp>
        <p:nvSpPr>
          <p:cNvPr id="20" name="TextBox 19"/>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12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2b. Tôn giáo</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800"/>
              </a:spcAft>
              <a:buFont typeface="Arial"/>
              <a:buChar char="•"/>
            </a:pPr>
            <a:r>
              <a:rPr sz="2500" b="0" i="0">
                <a:solidFill>
                  <a:srgbClr val="4A403A"/>
                </a:solidFill>
                <a:latin typeface="Arial"/>
              </a:rPr>
              <a:t>Các tôn giáo lớn lần lượt du nhập: Phật giáo, Hồi giáo, Công giáo…</a:t>
            </a:r>
          </a:p>
          <a:p>
            <a:pPr marL="411480" indent="-365760">
              <a:spcAft>
                <a:spcPts val="800"/>
              </a:spcAft>
              <a:buFont typeface="Arial"/>
              <a:buChar char="•"/>
            </a:pPr>
            <a:r>
              <a:rPr sz="2500" b="0" i="0">
                <a:solidFill>
                  <a:srgbClr val="4A403A"/>
                </a:solidFill>
                <a:latin typeface="Arial"/>
              </a:rPr>
              <a:t>PHẬT GIÁO: du nhập từ những thế kỉ đầu Công nguyên; vai trò quan trọng ở Thái Lan, Lào, Cam-pu-chia…</a:t>
            </a:r>
          </a:p>
          <a:p>
            <a:pPr marL="411480" indent="-365760">
              <a:spcAft>
                <a:spcPts val="800"/>
              </a:spcAft>
              <a:buFont typeface="Arial"/>
              <a:buChar char="•"/>
            </a:pPr>
            <a:r>
              <a:rPr sz="2500" b="0" i="0">
                <a:solidFill>
                  <a:srgbClr val="4A403A"/>
                </a:solidFill>
                <a:latin typeface="Arial"/>
              </a:rPr>
              <a:t>HỒI GIÁO: truyền bá qua giao thương của thương nhân (chủ yếu từ Ấn Độ) khoảng thế kỉ XIII; thịnh ở Ma-lắc-ca, A-chê, Giô-hô (XV–XVII)</a:t>
            </a:r>
          </a:p>
          <a:p>
            <a:pPr marL="411480" indent="-365760">
              <a:spcAft>
                <a:spcPts val="800"/>
              </a:spcAft>
              <a:buFont typeface="Arial"/>
              <a:buChar char="•"/>
            </a:pPr>
            <a:r>
              <a:rPr sz="2500" b="0" i="0">
                <a:solidFill>
                  <a:srgbClr val="4A403A"/>
                </a:solidFill>
                <a:latin typeface="Arial"/>
              </a:rPr>
              <a:t>CÔNG GIÁO: vào Phi-líp-pin đầu thế kỉ XVI qua các linh mục Tây Ban Nha</a:t>
            </a:r>
          </a:p>
          <a:p>
            <a:pPr marL="411480" indent="-365760">
              <a:spcAft>
                <a:spcPts val="800"/>
              </a:spcAft>
              <a:buFont typeface="Arial"/>
              <a:buChar char="•"/>
            </a:pPr>
            <a:r>
              <a:rPr sz="2500" b="0" i="0">
                <a:solidFill>
                  <a:srgbClr val="4A403A"/>
                </a:solidFill>
                <a:latin typeface="Arial"/>
              </a:rPr>
              <a:t>Nhìn chung các tôn giáo cùng tồn tại và phát triển hoà hợp</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13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Ba tôn giáo trên đất Đông Nam Á</a:t>
            </a:r>
          </a:p>
        </p:txBody>
      </p:sp>
      <p:sp>
        <p:nvSpPr>
          <p:cNvPr id="5" name="Rectangle 4"/>
          <p:cNvSpPr/>
          <p:nvPr/>
        </p:nvSpPr>
        <p:spPr>
          <a:xfrm>
            <a:off x="859536" y="1530917"/>
            <a:ext cx="10472623" cy="4024765"/>
          </a:xfrm>
          <a:prstGeom prst="rect">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b08_h45.jpg"/>
          <p:cNvPicPr>
            <a:picLocks noChangeAspect="1"/>
          </p:cNvPicPr>
          <p:nvPr/>
        </p:nvPicPr>
        <p:blipFill>
          <a:blip r:embed="rId3"/>
          <a:stretch>
            <a:fillRect/>
          </a:stretch>
        </p:blipFill>
        <p:spPr>
          <a:xfrm>
            <a:off x="914400" y="1585781"/>
            <a:ext cx="10362895" cy="3915037"/>
          </a:xfrm>
          <a:prstGeom prst="rect">
            <a:avLst/>
          </a:prstGeom>
        </p:spPr>
      </p:pic>
      <p:sp>
        <p:nvSpPr>
          <p:cNvPr id="7" name="TextBox 6"/>
          <p:cNvSpPr txBox="1"/>
          <p:nvPr/>
        </p:nvSpPr>
        <p:spPr>
          <a:xfrm>
            <a:off x="640080" y="5715000"/>
            <a:ext cx="10911535" cy="685800"/>
          </a:xfrm>
          <a:prstGeom prst="rect">
            <a:avLst/>
          </a:prstGeom>
          <a:noFill/>
        </p:spPr>
        <p:txBody>
          <a:bodyPr wrap="square" anchor="ctr">
            <a:noAutofit/>
          </a:bodyPr>
          <a:lstStyle/>
          <a:p>
            <a:pPr algn="ctr">
              <a:spcAft>
                <a:spcPts val="800"/>
              </a:spcAft>
            </a:pPr>
            <a:r>
              <a:rPr sz="2400" b="0" i="1">
                <a:solidFill>
                  <a:srgbClr val="4A403A"/>
                </a:solidFill>
                <a:latin typeface="Arial"/>
              </a:rPr>
              <a:t>Hình 4, 5 – SGK tr.54</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14</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Nhà thờ Công giáo ở Phi-líp-pin</a:t>
            </a:r>
          </a:p>
        </p:txBody>
      </p:sp>
      <p:sp>
        <p:nvSpPr>
          <p:cNvPr id="5" name="Rectangle 4"/>
          <p:cNvSpPr/>
          <p:nvPr/>
        </p:nvSpPr>
        <p:spPr>
          <a:xfrm>
            <a:off x="3229359" y="1408176"/>
            <a:ext cx="5732975" cy="4270248"/>
          </a:xfrm>
          <a:prstGeom prst="rect">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b08_h6.jpg"/>
          <p:cNvPicPr>
            <a:picLocks noChangeAspect="1"/>
          </p:cNvPicPr>
          <p:nvPr/>
        </p:nvPicPr>
        <p:blipFill>
          <a:blip r:embed="rId3"/>
          <a:stretch>
            <a:fillRect/>
          </a:stretch>
        </p:blipFill>
        <p:spPr>
          <a:xfrm>
            <a:off x="3284223" y="1463040"/>
            <a:ext cx="5623247" cy="4160520"/>
          </a:xfrm>
          <a:prstGeom prst="rect">
            <a:avLst/>
          </a:prstGeom>
        </p:spPr>
      </p:pic>
      <p:sp>
        <p:nvSpPr>
          <p:cNvPr id="7" name="TextBox 6"/>
          <p:cNvSpPr txBox="1"/>
          <p:nvPr/>
        </p:nvSpPr>
        <p:spPr>
          <a:xfrm>
            <a:off x="640080" y="5715000"/>
            <a:ext cx="10911535" cy="685800"/>
          </a:xfrm>
          <a:prstGeom prst="rect">
            <a:avLst/>
          </a:prstGeom>
          <a:noFill/>
        </p:spPr>
        <p:txBody>
          <a:bodyPr wrap="square" anchor="ctr">
            <a:noAutofit/>
          </a:bodyPr>
          <a:lstStyle/>
          <a:p>
            <a:pPr algn="ctr">
              <a:spcAft>
                <a:spcPts val="800"/>
              </a:spcAft>
            </a:pPr>
            <a:r>
              <a:rPr sz="2400" b="0" i="1">
                <a:solidFill>
                  <a:srgbClr val="4A403A"/>
                </a:solidFill>
                <a:latin typeface="Arial"/>
              </a:rPr>
              <a:t>Hình 6 – SGK tr.54</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15</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Câu hỏi</a:t>
            </a:r>
          </a:p>
        </p:txBody>
      </p:sp>
      <p:sp>
        <p:nvSpPr>
          <p:cNvPr id="5" name="TextBox 4"/>
          <p:cNvSpPr txBox="1"/>
          <p:nvPr/>
        </p:nvSpPr>
        <p:spPr>
          <a:xfrm>
            <a:off x="640080" y="1371600"/>
            <a:ext cx="10911535" cy="1463040"/>
          </a:xfrm>
          <a:prstGeom prst="rect">
            <a:avLst/>
          </a:prstGeom>
          <a:noFill/>
        </p:spPr>
        <p:txBody>
          <a:bodyPr wrap="square" anchor="ctr">
            <a:noAutofit/>
          </a:bodyPr>
          <a:lstStyle/>
          <a:p>
            <a:pPr>
              <a:spcAft>
                <a:spcPts val="1100"/>
              </a:spcAft>
            </a:pPr>
            <a:r>
              <a:rPr sz="3200" b="1" i="0">
                <a:solidFill>
                  <a:srgbClr val="4A403A"/>
                </a:solidFill>
                <a:latin typeface="Arial"/>
              </a:rPr>
              <a:t>Nhà thờ Hồi giáo Bai-tu-ra-man (Hình 5) ở quốc gia nào của Đông Nam Á?</a:t>
            </a:r>
          </a:p>
        </p:txBody>
      </p:sp>
      <p:sp>
        <p:nvSpPr>
          <p:cNvPr id="6" name="Rounded Rectangle 5"/>
          <p:cNvSpPr/>
          <p:nvPr/>
        </p:nvSpPr>
        <p:spPr>
          <a:xfrm>
            <a:off x="640080" y="2926080"/>
            <a:ext cx="10911535" cy="1027175"/>
          </a:xfrm>
          <a:prstGeom prst="roundRect">
            <a:avLst>
              <a:gd name="adj" fmla="val 25000"/>
            </a:avLst>
          </a:prstGeom>
          <a:solidFill>
            <a:srgbClr val="FFFFFF"/>
          </a:solidFill>
          <a:ln w="31750">
            <a:solidFill>
              <a:srgbClr val="A04A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3028797"/>
            <a:ext cx="821740" cy="821740"/>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3028797"/>
            <a:ext cx="821740" cy="821740"/>
          </a:xfrm>
          <a:prstGeom prst="rect">
            <a:avLst/>
          </a:prstGeom>
          <a:noFill/>
        </p:spPr>
        <p:txBody>
          <a:bodyPr wrap="square" anchor="ctr">
            <a:noAutofit/>
          </a:bodyPr>
          <a:lstStyle/>
          <a:p>
            <a:pPr algn="ctr">
              <a:spcAft>
                <a:spcPts val="1200"/>
              </a:spcAft>
            </a:pPr>
            <a:r>
              <a:rPr sz="3500" b="1" i="0">
                <a:solidFill>
                  <a:srgbClr val="FFFFFF"/>
                </a:solidFill>
                <a:latin typeface="Arial"/>
              </a:rPr>
              <a:t>A</a:t>
            </a:r>
          </a:p>
        </p:txBody>
      </p:sp>
      <p:sp>
        <p:nvSpPr>
          <p:cNvPr id="9" name="TextBox 8"/>
          <p:cNvSpPr txBox="1"/>
          <p:nvPr/>
        </p:nvSpPr>
        <p:spPr>
          <a:xfrm>
            <a:off x="1873300" y="2944368"/>
            <a:ext cx="9266834" cy="990599"/>
          </a:xfrm>
          <a:prstGeom prst="rect">
            <a:avLst/>
          </a:prstGeom>
          <a:noFill/>
        </p:spPr>
        <p:txBody>
          <a:bodyPr wrap="square" anchor="ctr">
            <a:noAutofit/>
          </a:bodyPr>
          <a:lstStyle/>
          <a:p>
            <a:pPr>
              <a:spcAft>
                <a:spcPts val="900"/>
              </a:spcAft>
            </a:pPr>
            <a:r>
              <a:rPr sz="2800" b="0" i="0">
                <a:solidFill>
                  <a:srgbClr val="4A403A"/>
                </a:solidFill>
                <a:latin typeface="Arial"/>
              </a:rPr>
              <a:t>Mi-an-ma</a:t>
            </a:r>
          </a:p>
        </p:txBody>
      </p:sp>
      <p:sp>
        <p:nvSpPr>
          <p:cNvPr id="10" name="Rounded Rectangle 9"/>
          <p:cNvSpPr/>
          <p:nvPr/>
        </p:nvSpPr>
        <p:spPr>
          <a:xfrm>
            <a:off x="640080" y="4081271"/>
            <a:ext cx="10911535" cy="1027175"/>
          </a:xfrm>
          <a:prstGeom prst="roundRect">
            <a:avLst>
              <a:gd name="adj" fmla="val 25000"/>
            </a:avLst>
          </a:prstGeom>
          <a:solidFill>
            <a:srgbClr val="FFFFFF"/>
          </a:solidFill>
          <a:ln w="31750">
            <a:solidFill>
              <a:srgbClr val="A04A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4183989"/>
            <a:ext cx="821740" cy="821740"/>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4183989"/>
            <a:ext cx="821740" cy="821740"/>
          </a:xfrm>
          <a:prstGeom prst="rect">
            <a:avLst/>
          </a:prstGeom>
          <a:noFill/>
        </p:spPr>
        <p:txBody>
          <a:bodyPr wrap="square" anchor="ctr">
            <a:noAutofit/>
          </a:bodyPr>
          <a:lstStyle/>
          <a:p>
            <a:pPr algn="ctr">
              <a:spcAft>
                <a:spcPts val="1200"/>
              </a:spcAft>
            </a:pPr>
            <a:r>
              <a:rPr sz="3500" b="1" i="0">
                <a:solidFill>
                  <a:srgbClr val="FFFFFF"/>
                </a:solidFill>
                <a:latin typeface="Arial"/>
              </a:rPr>
              <a:t>B</a:t>
            </a:r>
          </a:p>
        </p:txBody>
      </p:sp>
      <p:sp>
        <p:nvSpPr>
          <p:cNvPr id="13" name="TextBox 12"/>
          <p:cNvSpPr txBox="1"/>
          <p:nvPr/>
        </p:nvSpPr>
        <p:spPr>
          <a:xfrm>
            <a:off x="1873300" y="4099559"/>
            <a:ext cx="9266834" cy="990599"/>
          </a:xfrm>
          <a:prstGeom prst="rect">
            <a:avLst/>
          </a:prstGeom>
          <a:noFill/>
        </p:spPr>
        <p:txBody>
          <a:bodyPr wrap="square" anchor="ctr">
            <a:noAutofit/>
          </a:bodyPr>
          <a:lstStyle/>
          <a:p>
            <a:pPr>
              <a:spcAft>
                <a:spcPts val="900"/>
              </a:spcAft>
            </a:pPr>
            <a:r>
              <a:rPr sz="2800" b="0" i="0">
                <a:solidFill>
                  <a:srgbClr val="4A403A"/>
                </a:solidFill>
                <a:latin typeface="Arial"/>
              </a:rPr>
              <a:t>In-đô-nê-xi-a</a:t>
            </a:r>
          </a:p>
        </p:txBody>
      </p:sp>
      <p:sp>
        <p:nvSpPr>
          <p:cNvPr id="14" name="Rounded Rectangle 13"/>
          <p:cNvSpPr/>
          <p:nvPr/>
        </p:nvSpPr>
        <p:spPr>
          <a:xfrm>
            <a:off x="640080" y="5236464"/>
            <a:ext cx="10911535" cy="1027175"/>
          </a:xfrm>
          <a:prstGeom prst="roundRect">
            <a:avLst>
              <a:gd name="adj" fmla="val 25000"/>
            </a:avLst>
          </a:prstGeom>
          <a:solidFill>
            <a:srgbClr val="FFFFFF"/>
          </a:solidFill>
          <a:ln w="31750">
            <a:solidFill>
              <a:srgbClr val="A04A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5339181"/>
            <a:ext cx="821740" cy="821740"/>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5339181"/>
            <a:ext cx="821740" cy="821740"/>
          </a:xfrm>
          <a:prstGeom prst="rect">
            <a:avLst/>
          </a:prstGeom>
          <a:noFill/>
        </p:spPr>
        <p:txBody>
          <a:bodyPr wrap="square" anchor="ctr">
            <a:noAutofit/>
          </a:bodyPr>
          <a:lstStyle/>
          <a:p>
            <a:pPr algn="ctr">
              <a:spcAft>
                <a:spcPts val="1200"/>
              </a:spcAft>
            </a:pPr>
            <a:r>
              <a:rPr sz="3500" b="1" i="0">
                <a:solidFill>
                  <a:srgbClr val="FFFFFF"/>
                </a:solidFill>
                <a:latin typeface="Arial"/>
              </a:rPr>
              <a:t>C</a:t>
            </a:r>
          </a:p>
        </p:txBody>
      </p:sp>
      <p:sp>
        <p:nvSpPr>
          <p:cNvPr id="17" name="TextBox 16"/>
          <p:cNvSpPr txBox="1"/>
          <p:nvPr/>
        </p:nvSpPr>
        <p:spPr>
          <a:xfrm>
            <a:off x="1873300" y="5254751"/>
            <a:ext cx="9266834" cy="990599"/>
          </a:xfrm>
          <a:prstGeom prst="rect">
            <a:avLst/>
          </a:prstGeom>
          <a:noFill/>
        </p:spPr>
        <p:txBody>
          <a:bodyPr wrap="square" anchor="ctr">
            <a:noAutofit/>
          </a:bodyPr>
          <a:lstStyle/>
          <a:p>
            <a:pPr>
              <a:spcAft>
                <a:spcPts val="900"/>
              </a:spcAft>
            </a:pPr>
            <a:r>
              <a:rPr sz="2800" b="0" i="0">
                <a:solidFill>
                  <a:srgbClr val="4A403A"/>
                </a:solidFill>
                <a:latin typeface="Arial"/>
              </a:rPr>
              <a:t>Phi-líp-pin</a:t>
            </a:r>
          </a:p>
        </p:txBody>
      </p:sp>
      <p:sp>
        <p:nvSpPr>
          <p:cNvPr id="18" name="TextBox 1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16</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Đáp án: B</a:t>
            </a:r>
          </a:p>
        </p:txBody>
      </p:sp>
      <p:sp>
        <p:nvSpPr>
          <p:cNvPr id="5" name="TextBox 4"/>
          <p:cNvSpPr txBox="1"/>
          <p:nvPr/>
        </p:nvSpPr>
        <p:spPr>
          <a:xfrm>
            <a:off x="640080" y="1325880"/>
            <a:ext cx="10911535" cy="914400"/>
          </a:xfrm>
          <a:prstGeom prst="rect">
            <a:avLst/>
          </a:prstGeom>
          <a:noFill/>
        </p:spPr>
        <p:txBody>
          <a:bodyPr wrap="square" anchor="ctr">
            <a:noAutofit/>
          </a:bodyPr>
          <a:lstStyle/>
          <a:p>
            <a:pPr>
              <a:spcAft>
                <a:spcPts val="700"/>
              </a:spcAft>
            </a:pPr>
            <a:r>
              <a:rPr sz="2200" b="0" i="0">
                <a:solidFill>
                  <a:srgbClr val="6E5F52"/>
                </a:solidFill>
                <a:latin typeface="Arial"/>
              </a:rPr>
              <a:t>Nhà thờ Hồi giáo Bai-tu-ra-man (Hình 5) ở quốc gia nào của Đông Nam Á?</a:t>
            </a:r>
          </a:p>
        </p:txBody>
      </p:sp>
      <p:sp>
        <p:nvSpPr>
          <p:cNvPr id="6" name="Rounded Rectangle 5"/>
          <p:cNvSpPr/>
          <p:nvPr/>
        </p:nvSpPr>
        <p:spPr>
          <a:xfrm>
            <a:off x="640080" y="2331720"/>
            <a:ext cx="10911535" cy="813816"/>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2413101"/>
            <a:ext cx="651052" cy="651052"/>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2413101"/>
            <a:ext cx="651052" cy="651052"/>
          </a:xfrm>
          <a:prstGeom prst="rect">
            <a:avLst/>
          </a:prstGeom>
          <a:noFill/>
        </p:spPr>
        <p:txBody>
          <a:bodyPr wrap="square" anchor="ctr">
            <a:noAutofit/>
          </a:bodyPr>
          <a:lstStyle/>
          <a:p>
            <a:pPr algn="ctr">
              <a:spcAft>
                <a:spcPts val="900"/>
              </a:spcAft>
            </a:pPr>
            <a:r>
              <a:rPr sz="2800" b="1" i="0">
                <a:solidFill>
                  <a:srgbClr val="FFFFFF"/>
                </a:solidFill>
                <a:latin typeface="Arial"/>
              </a:rPr>
              <a:t>A</a:t>
            </a:r>
          </a:p>
        </p:txBody>
      </p:sp>
      <p:sp>
        <p:nvSpPr>
          <p:cNvPr id="9" name="TextBox 8"/>
          <p:cNvSpPr txBox="1"/>
          <p:nvPr/>
        </p:nvSpPr>
        <p:spPr>
          <a:xfrm>
            <a:off x="1702612" y="2350008"/>
            <a:ext cx="9437522" cy="777240"/>
          </a:xfrm>
          <a:prstGeom prst="rect">
            <a:avLst/>
          </a:prstGeom>
          <a:noFill/>
        </p:spPr>
        <p:txBody>
          <a:bodyPr wrap="square" anchor="ctr">
            <a:noAutofit/>
          </a:bodyPr>
          <a:lstStyle/>
          <a:p>
            <a:pPr>
              <a:spcAft>
                <a:spcPts val="700"/>
              </a:spcAft>
            </a:pPr>
            <a:r>
              <a:rPr sz="2200" b="0" i="0">
                <a:solidFill>
                  <a:srgbClr val="4B5563"/>
                </a:solidFill>
                <a:latin typeface="Arial"/>
              </a:rPr>
              <a:t>Mi-an-ma</a:t>
            </a:r>
          </a:p>
        </p:txBody>
      </p:sp>
      <p:sp>
        <p:nvSpPr>
          <p:cNvPr id="10" name="Rounded Rectangle 9"/>
          <p:cNvSpPr/>
          <p:nvPr/>
        </p:nvSpPr>
        <p:spPr>
          <a:xfrm>
            <a:off x="640080" y="3273552"/>
            <a:ext cx="10911535" cy="813816"/>
          </a:xfrm>
          <a:prstGeom prst="roundRect">
            <a:avLst>
              <a:gd name="adj" fmla="val 25000"/>
            </a:avLst>
          </a:prstGeom>
          <a:solidFill>
            <a:srgbClr val="15803D"/>
          </a:solidFill>
          <a:ln w="31750">
            <a:solidFill>
              <a:srgbClr val="15803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3354933"/>
            <a:ext cx="651052" cy="651052"/>
          </a:xfrm>
          <a:prstGeom prst="ellipse">
            <a:avLst/>
          </a:prstGeom>
          <a:solidFill>
            <a:srgbClr val="16653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3354933"/>
            <a:ext cx="651052" cy="651052"/>
          </a:xfrm>
          <a:prstGeom prst="rect">
            <a:avLst/>
          </a:prstGeom>
          <a:noFill/>
        </p:spPr>
        <p:txBody>
          <a:bodyPr wrap="square" anchor="ctr">
            <a:noAutofit/>
          </a:bodyPr>
          <a:lstStyle/>
          <a:p>
            <a:pPr algn="ctr">
              <a:spcAft>
                <a:spcPts val="900"/>
              </a:spcAft>
            </a:pPr>
            <a:r>
              <a:rPr sz="2800" b="1" i="0">
                <a:solidFill>
                  <a:srgbClr val="FFFFFF"/>
                </a:solidFill>
                <a:latin typeface="Arial"/>
              </a:rPr>
              <a:t>B</a:t>
            </a:r>
          </a:p>
        </p:txBody>
      </p:sp>
      <p:sp>
        <p:nvSpPr>
          <p:cNvPr id="13" name="TextBox 12"/>
          <p:cNvSpPr txBox="1"/>
          <p:nvPr/>
        </p:nvSpPr>
        <p:spPr>
          <a:xfrm>
            <a:off x="1702612" y="3291840"/>
            <a:ext cx="9437522" cy="777240"/>
          </a:xfrm>
          <a:prstGeom prst="rect">
            <a:avLst/>
          </a:prstGeom>
          <a:noFill/>
        </p:spPr>
        <p:txBody>
          <a:bodyPr wrap="square" anchor="ctr">
            <a:noAutofit/>
          </a:bodyPr>
          <a:lstStyle/>
          <a:p>
            <a:pPr>
              <a:spcAft>
                <a:spcPts val="700"/>
              </a:spcAft>
            </a:pPr>
            <a:r>
              <a:rPr sz="2200" b="1" i="0">
                <a:solidFill>
                  <a:srgbClr val="FFFFFF"/>
                </a:solidFill>
                <a:latin typeface="Arial"/>
              </a:rPr>
              <a:t>In-đô-nê-xi-a</a:t>
            </a:r>
          </a:p>
        </p:txBody>
      </p:sp>
      <p:sp>
        <p:nvSpPr>
          <p:cNvPr id="14" name="Rounded Rectangle 13"/>
          <p:cNvSpPr/>
          <p:nvPr/>
        </p:nvSpPr>
        <p:spPr>
          <a:xfrm>
            <a:off x="640080" y="4215383"/>
            <a:ext cx="10911535" cy="813816"/>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4296765"/>
            <a:ext cx="651052" cy="651052"/>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4296765"/>
            <a:ext cx="651052" cy="651052"/>
          </a:xfrm>
          <a:prstGeom prst="rect">
            <a:avLst/>
          </a:prstGeom>
          <a:noFill/>
        </p:spPr>
        <p:txBody>
          <a:bodyPr wrap="square" anchor="ctr">
            <a:noAutofit/>
          </a:bodyPr>
          <a:lstStyle/>
          <a:p>
            <a:pPr algn="ctr">
              <a:spcAft>
                <a:spcPts val="900"/>
              </a:spcAft>
            </a:pPr>
            <a:r>
              <a:rPr sz="2800" b="1" i="0">
                <a:solidFill>
                  <a:srgbClr val="FFFFFF"/>
                </a:solidFill>
                <a:latin typeface="Arial"/>
              </a:rPr>
              <a:t>C</a:t>
            </a:r>
          </a:p>
        </p:txBody>
      </p:sp>
      <p:sp>
        <p:nvSpPr>
          <p:cNvPr id="17" name="TextBox 16"/>
          <p:cNvSpPr txBox="1"/>
          <p:nvPr/>
        </p:nvSpPr>
        <p:spPr>
          <a:xfrm>
            <a:off x="1702612" y="4233671"/>
            <a:ext cx="9437522" cy="777240"/>
          </a:xfrm>
          <a:prstGeom prst="rect">
            <a:avLst/>
          </a:prstGeom>
          <a:noFill/>
        </p:spPr>
        <p:txBody>
          <a:bodyPr wrap="square" anchor="ctr">
            <a:noAutofit/>
          </a:bodyPr>
          <a:lstStyle/>
          <a:p>
            <a:pPr>
              <a:spcAft>
                <a:spcPts val="700"/>
              </a:spcAft>
            </a:pPr>
            <a:r>
              <a:rPr sz="2200" b="0" i="0">
                <a:solidFill>
                  <a:srgbClr val="4B5563"/>
                </a:solidFill>
                <a:latin typeface="Arial"/>
              </a:rPr>
              <a:t>Phi-líp-pin</a:t>
            </a:r>
          </a:p>
        </p:txBody>
      </p:sp>
      <p:sp>
        <p:nvSpPr>
          <p:cNvPr id="18" name="Rounded Rectangle 17"/>
          <p:cNvSpPr/>
          <p:nvPr/>
        </p:nvSpPr>
        <p:spPr>
          <a:xfrm>
            <a:off x="640080" y="5166360"/>
            <a:ext cx="10911535" cy="1097280"/>
          </a:xfrm>
          <a:prstGeom prst="roundRect">
            <a:avLst>
              <a:gd name="adj" fmla="val 15000"/>
            </a:avLst>
          </a:prstGeom>
          <a:solidFill>
            <a:srgbClr val="FEF3C7"/>
          </a:solidFill>
          <a:ln w="19050">
            <a:solidFill>
              <a:srgbClr val="F59E0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777240" y="5193792"/>
            <a:ext cx="10637215" cy="1042415"/>
          </a:xfrm>
          <a:prstGeom prst="rect">
            <a:avLst/>
          </a:prstGeom>
          <a:noFill/>
        </p:spPr>
        <p:txBody>
          <a:bodyPr wrap="square" anchor="ctr">
            <a:noAutofit/>
          </a:bodyPr>
          <a:lstStyle/>
          <a:p>
            <a:pPr>
              <a:spcAft>
                <a:spcPts val="600"/>
              </a:spcAft>
            </a:pPr>
            <a:r>
              <a:rPr sz="1800" b="0" i="0">
                <a:solidFill>
                  <a:srgbClr val="4A403A"/>
                </a:solidFill>
                <a:latin typeface="Arial"/>
              </a:rPr>
              <a:t>Giải thích: Theo chú thích Hình 5 SGK tr.54: Nhà thờ Hồi giáo Bai-tu-ra-man ở In-đô-nê-xi-a. Hình 4 (tượng Phật ở chùa Ki-a-kpun) ở Mi-an-ma; Hình 6 (nhà thờ Công giáo) ở Phi-líp-pin.</a:t>
            </a:r>
          </a:p>
        </p:txBody>
      </p:sp>
      <p:sp>
        <p:nvSpPr>
          <p:cNvPr id="20" name="TextBox 19"/>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17</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800"/>
              </a:spcAft>
            </a:pPr>
            <a:r>
              <a:rPr sz="2500" b="1" i="0">
                <a:solidFill>
                  <a:srgbClr val="FFFFFF"/>
                </a:solidFill>
                <a:latin typeface="Arial"/>
              </a:rPr>
              <a:t>Hoạt động: Vì sao nhiều tôn giáo lớn có mặt ở Đông Nam Á?</a:t>
            </a:r>
          </a:p>
        </p:txBody>
      </p:sp>
      <p:sp>
        <p:nvSpPr>
          <p:cNvPr id="5" name="Rounded Rectangle 4"/>
          <p:cNvSpPr/>
          <p:nvPr/>
        </p:nvSpPr>
        <p:spPr>
          <a:xfrm>
            <a:off x="640080" y="1508760"/>
            <a:ext cx="7345375" cy="4754880"/>
          </a:xfrm>
          <a:prstGeom prst="roundRect">
            <a:avLst>
              <a:gd name="adj" fmla="val 4000"/>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822959" y="1645920"/>
            <a:ext cx="6979615" cy="4480560"/>
          </a:xfrm>
          <a:prstGeom prst="rect">
            <a:avLst/>
          </a:prstGeom>
          <a:noFill/>
        </p:spPr>
        <p:txBody>
          <a:bodyPr wrap="square" anchor="ctr">
            <a:noAutofit/>
          </a:bodyPr>
          <a:lstStyle/>
          <a:p>
            <a:pPr marL="411480" indent="-365760">
              <a:spcAft>
                <a:spcPts val="900"/>
              </a:spcAft>
              <a:buFont typeface="Arial"/>
              <a:buChar char="•"/>
            </a:pPr>
            <a:r>
              <a:rPr sz="2600" b="0" i="0">
                <a:solidFill>
                  <a:srgbClr val="4A403A"/>
                </a:solidFill>
                <a:latin typeface="Arial"/>
              </a:rPr>
              <a:t>Nêu một số nét tiêu biểu về tín ngưỡng, tôn giáo ở Đông Nam Á thời cổ – trung đại</a:t>
            </a:r>
          </a:p>
          <a:p>
            <a:pPr marL="411480" indent="-365760">
              <a:spcAft>
                <a:spcPts val="900"/>
              </a:spcAft>
              <a:buFont typeface="Arial"/>
              <a:buChar char="•"/>
            </a:pPr>
            <a:r>
              <a:rPr sz="2600" b="0" i="0">
                <a:solidFill>
                  <a:srgbClr val="4A403A"/>
                </a:solidFill>
                <a:latin typeface="Arial"/>
              </a:rPr>
              <a:t>Giải thích: vì sao nhiều tôn giáo lớn trên thế giới được truyền bá và phát triển ở các quốc gia Đông Nam Á?</a:t>
            </a:r>
          </a:p>
          <a:p>
            <a:pPr marL="411480" indent="-365760">
              <a:spcAft>
                <a:spcPts val="900"/>
              </a:spcAft>
              <a:buFont typeface="Arial"/>
              <a:buChar char="•"/>
            </a:pPr>
            <a:r>
              <a:rPr sz="2600" b="0" i="0">
                <a:solidFill>
                  <a:srgbClr val="4A403A"/>
                </a:solidFill>
                <a:latin typeface="Arial"/>
              </a:rPr>
              <a:t>Gợi ý: nhìn lại vị trí 'ngã tư đường' và con đường giao thương hàng hải</a:t>
            </a:r>
          </a:p>
        </p:txBody>
      </p:sp>
      <p:sp>
        <p:nvSpPr>
          <p:cNvPr id="7" name="Oval 6"/>
          <p:cNvSpPr/>
          <p:nvPr/>
        </p:nvSpPr>
        <p:spPr>
          <a:xfrm>
            <a:off x="8556955" y="1600200"/>
            <a:ext cx="2743200" cy="2743200"/>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lIns="45720" rIns="45720" wrap="square"/>
          <a:lstStyle/>
          <a:p>
            <a:pPr algn="ctr"/>
            <a:r>
              <a:rPr sz="7200" b="1">
                <a:solidFill>
                  <a:srgbClr val="FFFFFF"/>
                </a:solidFill>
                <a:latin typeface="Arial"/>
              </a:rPr>
              <a:t>5</a:t>
            </a:r>
          </a:p>
          <a:p>
            <a:pPr algn="ctr"/>
            <a:r>
              <a:rPr sz="2800" b="0">
                <a:solidFill>
                  <a:srgbClr val="FFFFFF"/>
                </a:solidFill>
                <a:latin typeface="Arial"/>
              </a:rPr>
              <a:t>phút</a:t>
            </a:r>
          </a:p>
        </p:txBody>
      </p:sp>
      <p:sp>
        <p:nvSpPr>
          <p:cNvPr id="8" name="Rounded Rectangle 7"/>
          <p:cNvSpPr/>
          <p:nvPr/>
        </p:nvSpPr>
        <p:spPr>
          <a:xfrm>
            <a:off x="8305495" y="4617720"/>
            <a:ext cx="3246120" cy="1097280"/>
          </a:xfrm>
          <a:prstGeom prst="roundRect">
            <a:avLst>
              <a:gd name="adj" fmla="val 30000"/>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noAutofit/>
          </a:bodyPr>
          <a:lstStyle/>
          <a:p>
            <a:pPr algn="ctr">
              <a:spcAft>
                <a:spcPts val="800"/>
              </a:spcAft>
            </a:pPr>
            <a:r>
              <a:rPr sz="2400" b="1" i="0">
                <a:solidFill>
                  <a:srgbClr val="FFFFFF"/>
                </a:solidFill>
                <a:latin typeface="Arial"/>
              </a:rPr>
              <a:t>Cặp đôi 3 phút – chia sẻ cả lớp</a:t>
            </a:r>
          </a:p>
        </p:txBody>
      </p:sp>
      <p:sp>
        <p:nvSpPr>
          <p:cNvPr id="9" name="TextBox 8"/>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18</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2c. Chữ viết và văn học</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4A403A"/>
                </a:solidFill>
                <a:latin typeface="Arial"/>
              </a:rPr>
              <a:t>CHỮ VIẾT: ban đầu dùng chữ cổ Ấn Độ (Phạn, Pa-li) và Trung Quốc (chữ Hán); sau sáng tạo chữ riêng: Chăm cổ, Khơ-me cổ, Mã Lai cổ, Miến cổ, chữ Nôm (người Việt)…</a:t>
            </a:r>
          </a:p>
          <a:p>
            <a:pPr marL="411480" indent="-365760">
              <a:spcAft>
                <a:spcPts val="900"/>
              </a:spcAft>
              <a:buFont typeface="Arial"/>
              <a:buChar char="•"/>
            </a:pPr>
            <a:r>
              <a:rPr sz="2800" b="0" i="0">
                <a:solidFill>
                  <a:srgbClr val="4A403A"/>
                </a:solidFill>
                <a:latin typeface="Arial"/>
              </a:rPr>
              <a:t>VĂN HỌC DÂN GIAN: truyền thuyết, thần thoại, cổ tích, truyện cười, ngụ ngôn…</a:t>
            </a:r>
          </a:p>
          <a:p>
            <a:pPr marL="411480" indent="-365760">
              <a:spcAft>
                <a:spcPts val="900"/>
              </a:spcAft>
              <a:buFont typeface="Arial"/>
              <a:buChar char="•"/>
            </a:pPr>
            <a:r>
              <a:rPr sz="2800" b="0" i="0">
                <a:solidFill>
                  <a:srgbClr val="4A403A"/>
                </a:solidFill>
                <a:latin typeface="Arial"/>
              </a:rPr>
              <a:t>VĂN HỌC VIẾT: Truyện Kiều (Việt Nam), Riêm-kê (Cam-pu-chia), Ra-ma-kiên (Thái Lan)…</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19</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Bia khắc chữ Khơ-me cổ (khoảng thế kỉ VII)</a:t>
            </a:r>
          </a:p>
        </p:txBody>
      </p:sp>
      <p:sp>
        <p:nvSpPr>
          <p:cNvPr id="5" name="Rectangle 4"/>
          <p:cNvSpPr/>
          <p:nvPr/>
        </p:nvSpPr>
        <p:spPr>
          <a:xfrm>
            <a:off x="4807534" y="1408176"/>
            <a:ext cx="2576626" cy="4270248"/>
          </a:xfrm>
          <a:prstGeom prst="rect">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b08_h7.jpg"/>
          <p:cNvPicPr>
            <a:picLocks noChangeAspect="1"/>
          </p:cNvPicPr>
          <p:nvPr/>
        </p:nvPicPr>
        <p:blipFill>
          <a:blip r:embed="rId3"/>
          <a:stretch>
            <a:fillRect/>
          </a:stretch>
        </p:blipFill>
        <p:spPr>
          <a:xfrm>
            <a:off x="4862398" y="1463040"/>
            <a:ext cx="2466898" cy="4160520"/>
          </a:xfrm>
          <a:prstGeom prst="rect">
            <a:avLst/>
          </a:prstGeom>
        </p:spPr>
      </p:pic>
      <p:sp>
        <p:nvSpPr>
          <p:cNvPr id="7" name="TextBox 6"/>
          <p:cNvSpPr txBox="1"/>
          <p:nvPr/>
        </p:nvSpPr>
        <p:spPr>
          <a:xfrm>
            <a:off x="640080" y="5715000"/>
            <a:ext cx="10911535" cy="685800"/>
          </a:xfrm>
          <a:prstGeom prst="rect">
            <a:avLst/>
          </a:prstGeom>
          <a:noFill/>
        </p:spPr>
        <p:txBody>
          <a:bodyPr wrap="square" anchor="ctr">
            <a:noAutofit/>
          </a:bodyPr>
          <a:lstStyle/>
          <a:p>
            <a:pPr algn="ctr">
              <a:spcAft>
                <a:spcPts val="800"/>
              </a:spcAft>
            </a:pPr>
            <a:r>
              <a:rPr sz="2400" b="0" i="1">
                <a:solidFill>
                  <a:srgbClr val="4A403A"/>
                </a:solidFill>
                <a:latin typeface="Arial"/>
              </a:rPr>
              <a:t>Hình 7 – SGK tr.55</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20</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Câu hỏi</a:t>
            </a:r>
          </a:p>
        </p:txBody>
      </p:sp>
      <p:sp>
        <p:nvSpPr>
          <p:cNvPr id="5" name="TextBox 4"/>
          <p:cNvSpPr txBox="1"/>
          <p:nvPr/>
        </p:nvSpPr>
        <p:spPr>
          <a:xfrm>
            <a:off x="640080" y="1371600"/>
            <a:ext cx="10911535" cy="1463040"/>
          </a:xfrm>
          <a:prstGeom prst="rect">
            <a:avLst/>
          </a:prstGeom>
          <a:noFill/>
        </p:spPr>
        <p:txBody>
          <a:bodyPr wrap="square" anchor="ctr">
            <a:noAutofit/>
          </a:bodyPr>
          <a:lstStyle/>
          <a:p>
            <a:pPr>
              <a:spcAft>
                <a:spcPts val="1100"/>
              </a:spcAft>
            </a:pPr>
            <a:r>
              <a:rPr sz="3200" b="1" i="0">
                <a:solidFill>
                  <a:srgbClr val="4A403A"/>
                </a:solidFill>
                <a:latin typeface="Arial"/>
              </a:rPr>
              <a:t>Tác phẩm Riêm-kê là thành tựu văn học của quốc gia nào?</a:t>
            </a:r>
          </a:p>
        </p:txBody>
      </p:sp>
      <p:sp>
        <p:nvSpPr>
          <p:cNvPr id="6" name="Rounded Rectangle 5"/>
          <p:cNvSpPr/>
          <p:nvPr/>
        </p:nvSpPr>
        <p:spPr>
          <a:xfrm>
            <a:off x="640080" y="2926080"/>
            <a:ext cx="10911535" cy="1027175"/>
          </a:xfrm>
          <a:prstGeom prst="roundRect">
            <a:avLst>
              <a:gd name="adj" fmla="val 25000"/>
            </a:avLst>
          </a:prstGeom>
          <a:solidFill>
            <a:srgbClr val="FFFFFF"/>
          </a:solidFill>
          <a:ln w="31750">
            <a:solidFill>
              <a:srgbClr val="A04A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3028797"/>
            <a:ext cx="821740" cy="821740"/>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3028797"/>
            <a:ext cx="821740" cy="821740"/>
          </a:xfrm>
          <a:prstGeom prst="rect">
            <a:avLst/>
          </a:prstGeom>
          <a:noFill/>
        </p:spPr>
        <p:txBody>
          <a:bodyPr wrap="square" anchor="ctr">
            <a:noAutofit/>
          </a:bodyPr>
          <a:lstStyle/>
          <a:p>
            <a:pPr algn="ctr">
              <a:spcAft>
                <a:spcPts val="1200"/>
              </a:spcAft>
            </a:pPr>
            <a:r>
              <a:rPr sz="3500" b="1" i="0">
                <a:solidFill>
                  <a:srgbClr val="FFFFFF"/>
                </a:solidFill>
                <a:latin typeface="Arial"/>
              </a:rPr>
              <a:t>A</a:t>
            </a:r>
          </a:p>
        </p:txBody>
      </p:sp>
      <p:sp>
        <p:nvSpPr>
          <p:cNvPr id="9" name="TextBox 8"/>
          <p:cNvSpPr txBox="1"/>
          <p:nvPr/>
        </p:nvSpPr>
        <p:spPr>
          <a:xfrm>
            <a:off x="1873300" y="2944368"/>
            <a:ext cx="9266834" cy="990599"/>
          </a:xfrm>
          <a:prstGeom prst="rect">
            <a:avLst/>
          </a:prstGeom>
          <a:noFill/>
        </p:spPr>
        <p:txBody>
          <a:bodyPr wrap="square" anchor="ctr">
            <a:noAutofit/>
          </a:bodyPr>
          <a:lstStyle/>
          <a:p>
            <a:pPr>
              <a:spcAft>
                <a:spcPts val="900"/>
              </a:spcAft>
            </a:pPr>
            <a:r>
              <a:rPr sz="2800" b="0" i="0">
                <a:solidFill>
                  <a:srgbClr val="4A403A"/>
                </a:solidFill>
                <a:latin typeface="Arial"/>
              </a:rPr>
              <a:t>Việt Nam</a:t>
            </a:r>
          </a:p>
        </p:txBody>
      </p:sp>
      <p:sp>
        <p:nvSpPr>
          <p:cNvPr id="10" name="Rounded Rectangle 9"/>
          <p:cNvSpPr/>
          <p:nvPr/>
        </p:nvSpPr>
        <p:spPr>
          <a:xfrm>
            <a:off x="640080" y="4081271"/>
            <a:ext cx="10911535" cy="1027175"/>
          </a:xfrm>
          <a:prstGeom prst="roundRect">
            <a:avLst>
              <a:gd name="adj" fmla="val 25000"/>
            </a:avLst>
          </a:prstGeom>
          <a:solidFill>
            <a:srgbClr val="FFFFFF"/>
          </a:solidFill>
          <a:ln w="31750">
            <a:solidFill>
              <a:srgbClr val="A04A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4183989"/>
            <a:ext cx="821740" cy="821740"/>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4183989"/>
            <a:ext cx="821740" cy="821740"/>
          </a:xfrm>
          <a:prstGeom prst="rect">
            <a:avLst/>
          </a:prstGeom>
          <a:noFill/>
        </p:spPr>
        <p:txBody>
          <a:bodyPr wrap="square" anchor="ctr">
            <a:noAutofit/>
          </a:bodyPr>
          <a:lstStyle/>
          <a:p>
            <a:pPr algn="ctr">
              <a:spcAft>
                <a:spcPts val="1200"/>
              </a:spcAft>
            </a:pPr>
            <a:r>
              <a:rPr sz="3500" b="1" i="0">
                <a:solidFill>
                  <a:srgbClr val="FFFFFF"/>
                </a:solidFill>
                <a:latin typeface="Arial"/>
              </a:rPr>
              <a:t>B</a:t>
            </a:r>
          </a:p>
        </p:txBody>
      </p:sp>
      <p:sp>
        <p:nvSpPr>
          <p:cNvPr id="13" name="TextBox 12"/>
          <p:cNvSpPr txBox="1"/>
          <p:nvPr/>
        </p:nvSpPr>
        <p:spPr>
          <a:xfrm>
            <a:off x="1873300" y="4099559"/>
            <a:ext cx="9266834" cy="990599"/>
          </a:xfrm>
          <a:prstGeom prst="rect">
            <a:avLst/>
          </a:prstGeom>
          <a:noFill/>
        </p:spPr>
        <p:txBody>
          <a:bodyPr wrap="square" anchor="ctr">
            <a:noAutofit/>
          </a:bodyPr>
          <a:lstStyle/>
          <a:p>
            <a:pPr>
              <a:spcAft>
                <a:spcPts val="900"/>
              </a:spcAft>
            </a:pPr>
            <a:r>
              <a:rPr sz="2800" b="0" i="0">
                <a:solidFill>
                  <a:srgbClr val="4A403A"/>
                </a:solidFill>
                <a:latin typeface="Arial"/>
              </a:rPr>
              <a:t>Cam-pu-chia</a:t>
            </a:r>
          </a:p>
        </p:txBody>
      </p:sp>
      <p:sp>
        <p:nvSpPr>
          <p:cNvPr id="14" name="Rounded Rectangle 13"/>
          <p:cNvSpPr/>
          <p:nvPr/>
        </p:nvSpPr>
        <p:spPr>
          <a:xfrm>
            <a:off x="640080" y="5236464"/>
            <a:ext cx="10911535" cy="1027175"/>
          </a:xfrm>
          <a:prstGeom prst="roundRect">
            <a:avLst>
              <a:gd name="adj" fmla="val 25000"/>
            </a:avLst>
          </a:prstGeom>
          <a:solidFill>
            <a:srgbClr val="FFFFFF"/>
          </a:solidFill>
          <a:ln w="31750">
            <a:solidFill>
              <a:srgbClr val="A04A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5339181"/>
            <a:ext cx="821740" cy="821740"/>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5339181"/>
            <a:ext cx="821740" cy="821740"/>
          </a:xfrm>
          <a:prstGeom prst="rect">
            <a:avLst/>
          </a:prstGeom>
          <a:noFill/>
        </p:spPr>
        <p:txBody>
          <a:bodyPr wrap="square" anchor="ctr">
            <a:noAutofit/>
          </a:bodyPr>
          <a:lstStyle/>
          <a:p>
            <a:pPr algn="ctr">
              <a:spcAft>
                <a:spcPts val="1200"/>
              </a:spcAft>
            </a:pPr>
            <a:r>
              <a:rPr sz="3500" b="1" i="0">
                <a:solidFill>
                  <a:srgbClr val="FFFFFF"/>
                </a:solidFill>
                <a:latin typeface="Arial"/>
              </a:rPr>
              <a:t>C</a:t>
            </a:r>
          </a:p>
        </p:txBody>
      </p:sp>
      <p:sp>
        <p:nvSpPr>
          <p:cNvPr id="17" name="TextBox 16"/>
          <p:cNvSpPr txBox="1"/>
          <p:nvPr/>
        </p:nvSpPr>
        <p:spPr>
          <a:xfrm>
            <a:off x="1873300" y="5254751"/>
            <a:ext cx="9266834" cy="990599"/>
          </a:xfrm>
          <a:prstGeom prst="rect">
            <a:avLst/>
          </a:prstGeom>
          <a:noFill/>
        </p:spPr>
        <p:txBody>
          <a:bodyPr wrap="square" anchor="ctr">
            <a:noAutofit/>
          </a:bodyPr>
          <a:lstStyle/>
          <a:p>
            <a:pPr>
              <a:spcAft>
                <a:spcPts val="900"/>
              </a:spcAft>
            </a:pPr>
            <a:r>
              <a:rPr sz="2800" b="0" i="0">
                <a:solidFill>
                  <a:srgbClr val="4A403A"/>
                </a:solidFill>
                <a:latin typeface="Arial"/>
              </a:rPr>
              <a:t>Thái Lan</a:t>
            </a:r>
          </a:p>
        </p:txBody>
      </p:sp>
      <p:sp>
        <p:nvSpPr>
          <p:cNvPr id="18" name="TextBox 1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21</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Đáp án: B</a:t>
            </a:r>
          </a:p>
        </p:txBody>
      </p:sp>
      <p:sp>
        <p:nvSpPr>
          <p:cNvPr id="5" name="TextBox 4"/>
          <p:cNvSpPr txBox="1"/>
          <p:nvPr/>
        </p:nvSpPr>
        <p:spPr>
          <a:xfrm>
            <a:off x="640080" y="1325880"/>
            <a:ext cx="10911535" cy="914400"/>
          </a:xfrm>
          <a:prstGeom prst="rect">
            <a:avLst/>
          </a:prstGeom>
          <a:noFill/>
        </p:spPr>
        <p:txBody>
          <a:bodyPr wrap="square" anchor="ctr">
            <a:noAutofit/>
          </a:bodyPr>
          <a:lstStyle/>
          <a:p>
            <a:pPr>
              <a:spcAft>
                <a:spcPts val="700"/>
              </a:spcAft>
            </a:pPr>
            <a:r>
              <a:rPr sz="2200" b="0" i="0">
                <a:solidFill>
                  <a:srgbClr val="6E5F52"/>
                </a:solidFill>
                <a:latin typeface="Arial"/>
              </a:rPr>
              <a:t>Tác phẩm Riêm-kê là thành tựu văn học của quốc gia nào?</a:t>
            </a:r>
          </a:p>
        </p:txBody>
      </p:sp>
      <p:sp>
        <p:nvSpPr>
          <p:cNvPr id="6" name="Rounded Rectangle 5"/>
          <p:cNvSpPr/>
          <p:nvPr/>
        </p:nvSpPr>
        <p:spPr>
          <a:xfrm>
            <a:off x="640080" y="2331720"/>
            <a:ext cx="10911535" cy="813816"/>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2413101"/>
            <a:ext cx="651052" cy="651052"/>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2413101"/>
            <a:ext cx="651052" cy="651052"/>
          </a:xfrm>
          <a:prstGeom prst="rect">
            <a:avLst/>
          </a:prstGeom>
          <a:noFill/>
        </p:spPr>
        <p:txBody>
          <a:bodyPr wrap="square" anchor="ctr">
            <a:noAutofit/>
          </a:bodyPr>
          <a:lstStyle/>
          <a:p>
            <a:pPr algn="ctr">
              <a:spcAft>
                <a:spcPts val="900"/>
              </a:spcAft>
            </a:pPr>
            <a:r>
              <a:rPr sz="2800" b="1" i="0">
                <a:solidFill>
                  <a:srgbClr val="FFFFFF"/>
                </a:solidFill>
                <a:latin typeface="Arial"/>
              </a:rPr>
              <a:t>A</a:t>
            </a:r>
          </a:p>
        </p:txBody>
      </p:sp>
      <p:sp>
        <p:nvSpPr>
          <p:cNvPr id="9" name="TextBox 8"/>
          <p:cNvSpPr txBox="1"/>
          <p:nvPr/>
        </p:nvSpPr>
        <p:spPr>
          <a:xfrm>
            <a:off x="1702612" y="2350008"/>
            <a:ext cx="9437522" cy="777240"/>
          </a:xfrm>
          <a:prstGeom prst="rect">
            <a:avLst/>
          </a:prstGeom>
          <a:noFill/>
        </p:spPr>
        <p:txBody>
          <a:bodyPr wrap="square" anchor="ctr">
            <a:noAutofit/>
          </a:bodyPr>
          <a:lstStyle/>
          <a:p>
            <a:pPr>
              <a:spcAft>
                <a:spcPts val="700"/>
              </a:spcAft>
            </a:pPr>
            <a:r>
              <a:rPr sz="2200" b="0" i="0">
                <a:solidFill>
                  <a:srgbClr val="4B5563"/>
                </a:solidFill>
                <a:latin typeface="Arial"/>
              </a:rPr>
              <a:t>Việt Nam</a:t>
            </a:r>
          </a:p>
        </p:txBody>
      </p:sp>
      <p:sp>
        <p:nvSpPr>
          <p:cNvPr id="10" name="Rounded Rectangle 9"/>
          <p:cNvSpPr/>
          <p:nvPr/>
        </p:nvSpPr>
        <p:spPr>
          <a:xfrm>
            <a:off x="640080" y="3273552"/>
            <a:ext cx="10911535" cy="813816"/>
          </a:xfrm>
          <a:prstGeom prst="roundRect">
            <a:avLst>
              <a:gd name="adj" fmla="val 25000"/>
            </a:avLst>
          </a:prstGeom>
          <a:solidFill>
            <a:srgbClr val="15803D"/>
          </a:solidFill>
          <a:ln w="31750">
            <a:solidFill>
              <a:srgbClr val="15803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3354933"/>
            <a:ext cx="651052" cy="651052"/>
          </a:xfrm>
          <a:prstGeom prst="ellipse">
            <a:avLst/>
          </a:prstGeom>
          <a:solidFill>
            <a:srgbClr val="16653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3354933"/>
            <a:ext cx="651052" cy="651052"/>
          </a:xfrm>
          <a:prstGeom prst="rect">
            <a:avLst/>
          </a:prstGeom>
          <a:noFill/>
        </p:spPr>
        <p:txBody>
          <a:bodyPr wrap="square" anchor="ctr">
            <a:noAutofit/>
          </a:bodyPr>
          <a:lstStyle/>
          <a:p>
            <a:pPr algn="ctr">
              <a:spcAft>
                <a:spcPts val="900"/>
              </a:spcAft>
            </a:pPr>
            <a:r>
              <a:rPr sz="2800" b="1" i="0">
                <a:solidFill>
                  <a:srgbClr val="FFFFFF"/>
                </a:solidFill>
                <a:latin typeface="Arial"/>
              </a:rPr>
              <a:t>B</a:t>
            </a:r>
          </a:p>
        </p:txBody>
      </p:sp>
      <p:sp>
        <p:nvSpPr>
          <p:cNvPr id="13" name="TextBox 12"/>
          <p:cNvSpPr txBox="1"/>
          <p:nvPr/>
        </p:nvSpPr>
        <p:spPr>
          <a:xfrm>
            <a:off x="1702612" y="3291840"/>
            <a:ext cx="9437522" cy="777240"/>
          </a:xfrm>
          <a:prstGeom prst="rect">
            <a:avLst/>
          </a:prstGeom>
          <a:noFill/>
        </p:spPr>
        <p:txBody>
          <a:bodyPr wrap="square" anchor="ctr">
            <a:noAutofit/>
          </a:bodyPr>
          <a:lstStyle/>
          <a:p>
            <a:pPr>
              <a:spcAft>
                <a:spcPts val="700"/>
              </a:spcAft>
            </a:pPr>
            <a:r>
              <a:rPr sz="2200" b="1" i="0">
                <a:solidFill>
                  <a:srgbClr val="FFFFFF"/>
                </a:solidFill>
                <a:latin typeface="Arial"/>
              </a:rPr>
              <a:t>Cam-pu-chia</a:t>
            </a:r>
          </a:p>
        </p:txBody>
      </p:sp>
      <p:sp>
        <p:nvSpPr>
          <p:cNvPr id="14" name="Rounded Rectangle 13"/>
          <p:cNvSpPr/>
          <p:nvPr/>
        </p:nvSpPr>
        <p:spPr>
          <a:xfrm>
            <a:off x="640080" y="4215383"/>
            <a:ext cx="10911535" cy="813816"/>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4296765"/>
            <a:ext cx="651052" cy="651052"/>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4296765"/>
            <a:ext cx="651052" cy="651052"/>
          </a:xfrm>
          <a:prstGeom prst="rect">
            <a:avLst/>
          </a:prstGeom>
          <a:noFill/>
        </p:spPr>
        <p:txBody>
          <a:bodyPr wrap="square" anchor="ctr">
            <a:noAutofit/>
          </a:bodyPr>
          <a:lstStyle/>
          <a:p>
            <a:pPr algn="ctr">
              <a:spcAft>
                <a:spcPts val="900"/>
              </a:spcAft>
            </a:pPr>
            <a:r>
              <a:rPr sz="2800" b="1" i="0">
                <a:solidFill>
                  <a:srgbClr val="FFFFFF"/>
                </a:solidFill>
                <a:latin typeface="Arial"/>
              </a:rPr>
              <a:t>C</a:t>
            </a:r>
          </a:p>
        </p:txBody>
      </p:sp>
      <p:sp>
        <p:nvSpPr>
          <p:cNvPr id="17" name="TextBox 16"/>
          <p:cNvSpPr txBox="1"/>
          <p:nvPr/>
        </p:nvSpPr>
        <p:spPr>
          <a:xfrm>
            <a:off x="1702612" y="4233671"/>
            <a:ext cx="9437522" cy="777240"/>
          </a:xfrm>
          <a:prstGeom prst="rect">
            <a:avLst/>
          </a:prstGeom>
          <a:noFill/>
        </p:spPr>
        <p:txBody>
          <a:bodyPr wrap="square" anchor="ctr">
            <a:noAutofit/>
          </a:bodyPr>
          <a:lstStyle/>
          <a:p>
            <a:pPr>
              <a:spcAft>
                <a:spcPts val="700"/>
              </a:spcAft>
            </a:pPr>
            <a:r>
              <a:rPr sz="2200" b="0" i="0">
                <a:solidFill>
                  <a:srgbClr val="4B5563"/>
                </a:solidFill>
                <a:latin typeface="Arial"/>
              </a:rPr>
              <a:t>Thái Lan</a:t>
            </a:r>
          </a:p>
        </p:txBody>
      </p:sp>
      <p:sp>
        <p:nvSpPr>
          <p:cNvPr id="18" name="Rounded Rectangle 17"/>
          <p:cNvSpPr/>
          <p:nvPr/>
        </p:nvSpPr>
        <p:spPr>
          <a:xfrm>
            <a:off x="640080" y="5166360"/>
            <a:ext cx="10911535" cy="1097280"/>
          </a:xfrm>
          <a:prstGeom prst="roundRect">
            <a:avLst>
              <a:gd name="adj" fmla="val 15000"/>
            </a:avLst>
          </a:prstGeom>
          <a:solidFill>
            <a:srgbClr val="FEF3C7"/>
          </a:solidFill>
          <a:ln w="19050">
            <a:solidFill>
              <a:srgbClr val="F59E0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777240" y="5193792"/>
            <a:ext cx="10637215" cy="1042415"/>
          </a:xfrm>
          <a:prstGeom prst="rect">
            <a:avLst/>
          </a:prstGeom>
          <a:noFill/>
        </p:spPr>
        <p:txBody>
          <a:bodyPr wrap="square" anchor="ctr">
            <a:noAutofit/>
          </a:bodyPr>
          <a:lstStyle/>
          <a:p>
            <a:pPr>
              <a:spcAft>
                <a:spcPts val="700"/>
              </a:spcAft>
            </a:pPr>
            <a:r>
              <a:rPr sz="2200" b="0" i="0">
                <a:solidFill>
                  <a:srgbClr val="4A403A"/>
                </a:solidFill>
                <a:latin typeface="Arial"/>
              </a:rPr>
              <a:t>Giải thích: SGK tr.55: các tác phẩm xuất sắc còn lưu giữ đến nay gồm Truyện Kiều (Việt Nam), Riêm-kê (Cam-pu-chia), Ra-ma-kiên (Thái Lan).</a:t>
            </a:r>
          </a:p>
        </p:txBody>
      </p:sp>
      <p:sp>
        <p:nvSpPr>
          <p:cNvPr id="20" name="TextBox 19"/>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22</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2d. Kiến trúc và điêu khắc</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4A403A"/>
                </a:solidFill>
                <a:latin typeface="Arial"/>
              </a:rPr>
              <a:t>KIẾN TRÚC: đền, chùa, tháp mang phong cách Phật giáo và Hin-đu giáo chịu ảnh hưởng văn hoá Ấn Độ nhưng vẫn có nét độc đáo, thể hiện bản sắc từng dân tộc</a:t>
            </a:r>
          </a:p>
          <a:p>
            <a:pPr marL="411480" indent="-365760">
              <a:spcAft>
                <a:spcPts val="900"/>
              </a:spcAft>
              <a:buFont typeface="Arial"/>
              <a:buChar char="•"/>
            </a:pPr>
            <a:r>
              <a:rPr sz="2800" b="0" i="0">
                <a:solidFill>
                  <a:srgbClr val="4A403A"/>
                </a:solidFill>
                <a:latin typeface="Arial"/>
              </a:rPr>
              <a:t>Tiêu biểu: Bô-rô-bu-đua (In-đô-nê-xi-a), Ăng-co Vát, Ăng-co Thom (Cam-pu-chia), chùa Phật Ngọc (Thái Lan), chùa Vàng (Mi-an-ma), khu đền tháp Mỹ Sơn (Việt Nam)</a:t>
            </a:r>
          </a:p>
          <a:p>
            <a:pPr marL="411480" indent="-365760">
              <a:spcAft>
                <a:spcPts val="900"/>
              </a:spcAft>
              <a:buFont typeface="Arial"/>
              <a:buChar char="•"/>
            </a:pPr>
            <a:r>
              <a:rPr sz="2800" b="0" i="0">
                <a:solidFill>
                  <a:srgbClr val="4A403A"/>
                </a:solidFill>
                <a:latin typeface="Arial"/>
              </a:rPr>
              <a:t>ĐIÊU KHẮC: phù điêu và tượng; trống đồng, thạp đồng Đông Sơn là đỉnh cao nghệ thuật tạo hình bản địa</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23</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Đền Ăng-co Vát</a:t>
            </a:r>
          </a:p>
        </p:txBody>
      </p:sp>
      <p:sp>
        <p:nvSpPr>
          <p:cNvPr id="5" name="Rectangle 4"/>
          <p:cNvSpPr/>
          <p:nvPr/>
        </p:nvSpPr>
        <p:spPr>
          <a:xfrm>
            <a:off x="2224421" y="1408176"/>
            <a:ext cx="7742851" cy="4270248"/>
          </a:xfrm>
          <a:prstGeom prst="rect">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b08_h8.jpg"/>
          <p:cNvPicPr>
            <a:picLocks noChangeAspect="1"/>
          </p:cNvPicPr>
          <p:nvPr/>
        </p:nvPicPr>
        <p:blipFill>
          <a:blip r:embed="rId3"/>
          <a:stretch>
            <a:fillRect/>
          </a:stretch>
        </p:blipFill>
        <p:spPr>
          <a:xfrm>
            <a:off x="2279285" y="1463040"/>
            <a:ext cx="7633123" cy="4160520"/>
          </a:xfrm>
          <a:prstGeom prst="rect">
            <a:avLst/>
          </a:prstGeom>
        </p:spPr>
      </p:pic>
      <p:sp>
        <p:nvSpPr>
          <p:cNvPr id="7" name="TextBox 6"/>
          <p:cNvSpPr txBox="1"/>
          <p:nvPr/>
        </p:nvSpPr>
        <p:spPr>
          <a:xfrm>
            <a:off x="640080" y="5715000"/>
            <a:ext cx="10911535" cy="685800"/>
          </a:xfrm>
          <a:prstGeom prst="rect">
            <a:avLst/>
          </a:prstGeom>
          <a:noFill/>
        </p:spPr>
        <p:txBody>
          <a:bodyPr wrap="square" anchor="ctr">
            <a:noAutofit/>
          </a:bodyPr>
          <a:lstStyle/>
          <a:p>
            <a:pPr algn="ctr">
              <a:spcAft>
                <a:spcPts val="800"/>
              </a:spcAft>
            </a:pPr>
            <a:r>
              <a:rPr sz="2400" b="0" i="1">
                <a:solidFill>
                  <a:srgbClr val="4A403A"/>
                </a:solidFill>
                <a:latin typeface="Arial"/>
              </a:rPr>
              <a:t>Hình 8 – SGK tr.56</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24</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Tháp Thạt Luổng (Lào)</a:t>
            </a:r>
          </a:p>
        </p:txBody>
      </p:sp>
      <p:sp>
        <p:nvSpPr>
          <p:cNvPr id="5" name="Rectangle 4"/>
          <p:cNvSpPr/>
          <p:nvPr/>
        </p:nvSpPr>
        <p:spPr>
          <a:xfrm>
            <a:off x="3212968" y="1408176"/>
            <a:ext cx="5765758" cy="4270248"/>
          </a:xfrm>
          <a:prstGeom prst="rect">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b08_h9.jpg"/>
          <p:cNvPicPr>
            <a:picLocks noChangeAspect="1"/>
          </p:cNvPicPr>
          <p:nvPr/>
        </p:nvPicPr>
        <p:blipFill>
          <a:blip r:embed="rId3"/>
          <a:stretch>
            <a:fillRect/>
          </a:stretch>
        </p:blipFill>
        <p:spPr>
          <a:xfrm>
            <a:off x="3267832" y="1463040"/>
            <a:ext cx="5656030" cy="4160520"/>
          </a:xfrm>
          <a:prstGeom prst="rect">
            <a:avLst/>
          </a:prstGeom>
        </p:spPr>
      </p:pic>
      <p:sp>
        <p:nvSpPr>
          <p:cNvPr id="7" name="TextBox 6"/>
          <p:cNvSpPr txBox="1"/>
          <p:nvPr/>
        </p:nvSpPr>
        <p:spPr>
          <a:xfrm>
            <a:off x="640080" y="5715000"/>
            <a:ext cx="10911535" cy="685800"/>
          </a:xfrm>
          <a:prstGeom prst="rect">
            <a:avLst/>
          </a:prstGeom>
          <a:noFill/>
        </p:spPr>
        <p:txBody>
          <a:bodyPr wrap="square" anchor="ctr">
            <a:noAutofit/>
          </a:bodyPr>
          <a:lstStyle/>
          <a:p>
            <a:pPr algn="ctr">
              <a:spcAft>
                <a:spcPts val="800"/>
              </a:spcAft>
            </a:pPr>
            <a:r>
              <a:rPr sz="2400" b="0" i="1">
                <a:solidFill>
                  <a:srgbClr val="4A403A"/>
                </a:solidFill>
                <a:latin typeface="Arial"/>
              </a:rPr>
              <a:t>Hình 9 – SGK tr.56</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25</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Thạp đồng Đào Xá và đồ gốm Bản Chiềng</a:t>
            </a:r>
          </a:p>
        </p:txBody>
      </p:sp>
      <p:sp>
        <p:nvSpPr>
          <p:cNvPr id="5" name="Rectangle 4"/>
          <p:cNvSpPr/>
          <p:nvPr/>
        </p:nvSpPr>
        <p:spPr>
          <a:xfrm>
            <a:off x="2129284" y="1408176"/>
            <a:ext cx="7933125" cy="4270248"/>
          </a:xfrm>
          <a:prstGeom prst="rect">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b08_h1011.jpg"/>
          <p:cNvPicPr>
            <a:picLocks noChangeAspect="1"/>
          </p:cNvPicPr>
          <p:nvPr/>
        </p:nvPicPr>
        <p:blipFill>
          <a:blip r:embed="rId3"/>
          <a:stretch>
            <a:fillRect/>
          </a:stretch>
        </p:blipFill>
        <p:spPr>
          <a:xfrm>
            <a:off x="2184148" y="1463040"/>
            <a:ext cx="7823397" cy="4160520"/>
          </a:xfrm>
          <a:prstGeom prst="rect">
            <a:avLst/>
          </a:prstGeom>
        </p:spPr>
      </p:pic>
      <p:sp>
        <p:nvSpPr>
          <p:cNvPr id="7" name="TextBox 6"/>
          <p:cNvSpPr txBox="1"/>
          <p:nvPr/>
        </p:nvSpPr>
        <p:spPr>
          <a:xfrm>
            <a:off x="640080" y="5715000"/>
            <a:ext cx="10911535" cy="685800"/>
          </a:xfrm>
          <a:prstGeom prst="rect">
            <a:avLst/>
          </a:prstGeom>
          <a:noFill/>
        </p:spPr>
        <p:txBody>
          <a:bodyPr wrap="square" anchor="ctr">
            <a:noAutofit/>
          </a:bodyPr>
          <a:lstStyle/>
          <a:p>
            <a:pPr algn="ctr">
              <a:spcAft>
                <a:spcPts val="800"/>
              </a:spcAft>
            </a:pPr>
            <a:r>
              <a:rPr sz="2400" b="0" i="1">
                <a:solidFill>
                  <a:srgbClr val="4A403A"/>
                </a:solidFill>
                <a:latin typeface="Arial"/>
              </a:rPr>
              <a:t>Hình 10, 11 – SGK tr.57</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26</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Phù điêu đài thờ Mỹ Sơn (thế kỉ VII–VIII)</a:t>
            </a:r>
          </a:p>
        </p:txBody>
      </p:sp>
      <p:sp>
        <p:nvSpPr>
          <p:cNvPr id="5" name="Rectangle 4"/>
          <p:cNvSpPr/>
          <p:nvPr/>
        </p:nvSpPr>
        <p:spPr>
          <a:xfrm>
            <a:off x="3459256" y="1408176"/>
            <a:ext cx="5273181" cy="4270248"/>
          </a:xfrm>
          <a:prstGeom prst="rect">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b08_h12.jpg"/>
          <p:cNvPicPr>
            <a:picLocks noChangeAspect="1"/>
          </p:cNvPicPr>
          <p:nvPr/>
        </p:nvPicPr>
        <p:blipFill>
          <a:blip r:embed="rId3"/>
          <a:stretch>
            <a:fillRect/>
          </a:stretch>
        </p:blipFill>
        <p:spPr>
          <a:xfrm>
            <a:off x="3514120" y="1463040"/>
            <a:ext cx="5163453" cy="4160520"/>
          </a:xfrm>
          <a:prstGeom prst="rect">
            <a:avLst/>
          </a:prstGeom>
        </p:spPr>
      </p:pic>
      <p:sp>
        <p:nvSpPr>
          <p:cNvPr id="7" name="TextBox 6"/>
          <p:cNvSpPr txBox="1"/>
          <p:nvPr/>
        </p:nvSpPr>
        <p:spPr>
          <a:xfrm>
            <a:off x="640080" y="5715000"/>
            <a:ext cx="10911535" cy="685800"/>
          </a:xfrm>
          <a:prstGeom prst="rect">
            <a:avLst/>
          </a:prstGeom>
          <a:noFill/>
        </p:spPr>
        <p:txBody>
          <a:bodyPr wrap="square" anchor="ctr">
            <a:noAutofit/>
          </a:bodyPr>
          <a:lstStyle/>
          <a:p>
            <a:pPr algn="ctr">
              <a:spcAft>
                <a:spcPts val="800"/>
              </a:spcAft>
            </a:pPr>
            <a:r>
              <a:rPr sz="2400" b="0" i="1">
                <a:solidFill>
                  <a:srgbClr val="4A403A"/>
                </a:solidFill>
                <a:latin typeface="Arial"/>
              </a:rPr>
              <a:t>Hình 12 – SGK tr.57</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27</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Câu hỏi</a:t>
            </a:r>
          </a:p>
        </p:txBody>
      </p:sp>
      <p:sp>
        <p:nvSpPr>
          <p:cNvPr id="5" name="TextBox 4"/>
          <p:cNvSpPr txBox="1"/>
          <p:nvPr/>
        </p:nvSpPr>
        <p:spPr>
          <a:xfrm>
            <a:off x="640080" y="1371600"/>
            <a:ext cx="10911535" cy="1463040"/>
          </a:xfrm>
          <a:prstGeom prst="rect">
            <a:avLst/>
          </a:prstGeom>
          <a:noFill/>
        </p:spPr>
        <p:txBody>
          <a:bodyPr wrap="square" anchor="ctr">
            <a:noAutofit/>
          </a:bodyPr>
          <a:lstStyle/>
          <a:p>
            <a:pPr>
              <a:spcAft>
                <a:spcPts val="1100"/>
              </a:spcAft>
            </a:pPr>
            <a:r>
              <a:rPr sz="3200" b="1" i="0">
                <a:solidFill>
                  <a:srgbClr val="4A403A"/>
                </a:solidFill>
                <a:latin typeface="Arial"/>
              </a:rPr>
              <a:t>Quần thể đền Ăng-co Vát và Ăng-co Thom là thành tựu kiến trúc của quốc gia nào?</a:t>
            </a:r>
          </a:p>
        </p:txBody>
      </p:sp>
      <p:sp>
        <p:nvSpPr>
          <p:cNvPr id="6" name="Rounded Rectangle 5"/>
          <p:cNvSpPr/>
          <p:nvPr/>
        </p:nvSpPr>
        <p:spPr>
          <a:xfrm>
            <a:off x="640080" y="2926080"/>
            <a:ext cx="10911535" cy="738377"/>
          </a:xfrm>
          <a:prstGeom prst="roundRect">
            <a:avLst>
              <a:gd name="adj" fmla="val 25000"/>
            </a:avLst>
          </a:prstGeom>
          <a:solidFill>
            <a:srgbClr val="FFFFFF"/>
          </a:solidFill>
          <a:ln w="31750">
            <a:solidFill>
              <a:srgbClr val="A04A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2999917"/>
            <a:ext cx="590702" cy="590702"/>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2999917"/>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A</a:t>
            </a:r>
          </a:p>
        </p:txBody>
      </p:sp>
      <p:sp>
        <p:nvSpPr>
          <p:cNvPr id="9" name="TextBox 8"/>
          <p:cNvSpPr txBox="1"/>
          <p:nvPr/>
        </p:nvSpPr>
        <p:spPr>
          <a:xfrm>
            <a:off x="1642262" y="2944368"/>
            <a:ext cx="9497872" cy="701801"/>
          </a:xfrm>
          <a:prstGeom prst="rect">
            <a:avLst/>
          </a:prstGeom>
          <a:noFill/>
        </p:spPr>
        <p:txBody>
          <a:bodyPr wrap="square" anchor="ctr">
            <a:noAutofit/>
          </a:bodyPr>
          <a:lstStyle/>
          <a:p>
            <a:pPr>
              <a:spcAft>
                <a:spcPts val="900"/>
              </a:spcAft>
            </a:pPr>
            <a:r>
              <a:rPr sz="2800" b="0" i="0">
                <a:solidFill>
                  <a:srgbClr val="4A403A"/>
                </a:solidFill>
                <a:latin typeface="Arial"/>
              </a:rPr>
              <a:t>Thái Lan</a:t>
            </a:r>
          </a:p>
        </p:txBody>
      </p:sp>
      <p:sp>
        <p:nvSpPr>
          <p:cNvPr id="10" name="Rounded Rectangle 9"/>
          <p:cNvSpPr/>
          <p:nvPr/>
        </p:nvSpPr>
        <p:spPr>
          <a:xfrm>
            <a:off x="640080" y="3792474"/>
            <a:ext cx="10911535" cy="738377"/>
          </a:xfrm>
          <a:prstGeom prst="roundRect">
            <a:avLst>
              <a:gd name="adj" fmla="val 25000"/>
            </a:avLst>
          </a:prstGeom>
          <a:solidFill>
            <a:srgbClr val="FFFFFF"/>
          </a:solidFill>
          <a:ln w="31750">
            <a:solidFill>
              <a:srgbClr val="A04A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3866311"/>
            <a:ext cx="590702" cy="590702"/>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3866311"/>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B</a:t>
            </a:r>
          </a:p>
        </p:txBody>
      </p:sp>
      <p:sp>
        <p:nvSpPr>
          <p:cNvPr id="13" name="TextBox 12"/>
          <p:cNvSpPr txBox="1"/>
          <p:nvPr/>
        </p:nvSpPr>
        <p:spPr>
          <a:xfrm>
            <a:off x="1642262" y="3810761"/>
            <a:ext cx="9497872" cy="701801"/>
          </a:xfrm>
          <a:prstGeom prst="rect">
            <a:avLst/>
          </a:prstGeom>
          <a:noFill/>
        </p:spPr>
        <p:txBody>
          <a:bodyPr wrap="square" anchor="ctr">
            <a:noAutofit/>
          </a:bodyPr>
          <a:lstStyle/>
          <a:p>
            <a:pPr>
              <a:spcAft>
                <a:spcPts val="900"/>
              </a:spcAft>
            </a:pPr>
            <a:r>
              <a:rPr sz="2800" b="0" i="0">
                <a:solidFill>
                  <a:srgbClr val="4A403A"/>
                </a:solidFill>
                <a:latin typeface="Arial"/>
              </a:rPr>
              <a:t>Mi-an-ma</a:t>
            </a:r>
          </a:p>
        </p:txBody>
      </p:sp>
      <p:sp>
        <p:nvSpPr>
          <p:cNvPr id="14" name="Rounded Rectangle 13"/>
          <p:cNvSpPr/>
          <p:nvPr/>
        </p:nvSpPr>
        <p:spPr>
          <a:xfrm>
            <a:off x="640080" y="4658868"/>
            <a:ext cx="10911535" cy="738377"/>
          </a:xfrm>
          <a:prstGeom prst="roundRect">
            <a:avLst>
              <a:gd name="adj" fmla="val 25000"/>
            </a:avLst>
          </a:prstGeom>
          <a:solidFill>
            <a:srgbClr val="FFFFFF"/>
          </a:solidFill>
          <a:ln w="31750">
            <a:solidFill>
              <a:srgbClr val="A04A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4732705"/>
            <a:ext cx="590702" cy="590702"/>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4732705"/>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C</a:t>
            </a:r>
          </a:p>
        </p:txBody>
      </p:sp>
      <p:sp>
        <p:nvSpPr>
          <p:cNvPr id="17" name="TextBox 16"/>
          <p:cNvSpPr txBox="1"/>
          <p:nvPr/>
        </p:nvSpPr>
        <p:spPr>
          <a:xfrm>
            <a:off x="1642262" y="4677155"/>
            <a:ext cx="9497872" cy="701801"/>
          </a:xfrm>
          <a:prstGeom prst="rect">
            <a:avLst/>
          </a:prstGeom>
          <a:noFill/>
        </p:spPr>
        <p:txBody>
          <a:bodyPr wrap="square" anchor="ctr">
            <a:noAutofit/>
          </a:bodyPr>
          <a:lstStyle/>
          <a:p>
            <a:pPr>
              <a:spcAft>
                <a:spcPts val="900"/>
              </a:spcAft>
            </a:pPr>
            <a:r>
              <a:rPr sz="2800" b="0" i="0">
                <a:solidFill>
                  <a:srgbClr val="4A403A"/>
                </a:solidFill>
                <a:latin typeface="Arial"/>
              </a:rPr>
              <a:t>Cam-pu-chia</a:t>
            </a:r>
          </a:p>
        </p:txBody>
      </p:sp>
      <p:sp>
        <p:nvSpPr>
          <p:cNvPr id="18" name="Rounded Rectangle 17"/>
          <p:cNvSpPr/>
          <p:nvPr/>
        </p:nvSpPr>
        <p:spPr>
          <a:xfrm>
            <a:off x="640080" y="5525262"/>
            <a:ext cx="10911535" cy="738377"/>
          </a:xfrm>
          <a:prstGeom prst="roundRect">
            <a:avLst>
              <a:gd name="adj" fmla="val 25000"/>
            </a:avLst>
          </a:prstGeom>
          <a:solidFill>
            <a:srgbClr val="FFFFFF"/>
          </a:solidFill>
          <a:ln w="31750">
            <a:solidFill>
              <a:srgbClr val="A04A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Oval 18"/>
          <p:cNvSpPr/>
          <p:nvPr/>
        </p:nvSpPr>
        <p:spPr>
          <a:xfrm>
            <a:off x="822959" y="5599099"/>
            <a:ext cx="590702" cy="590702"/>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22959" y="5599099"/>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D</a:t>
            </a:r>
          </a:p>
        </p:txBody>
      </p:sp>
      <p:sp>
        <p:nvSpPr>
          <p:cNvPr id="21" name="TextBox 20"/>
          <p:cNvSpPr txBox="1"/>
          <p:nvPr/>
        </p:nvSpPr>
        <p:spPr>
          <a:xfrm>
            <a:off x="1642262" y="5543550"/>
            <a:ext cx="9497872" cy="701801"/>
          </a:xfrm>
          <a:prstGeom prst="rect">
            <a:avLst/>
          </a:prstGeom>
          <a:noFill/>
        </p:spPr>
        <p:txBody>
          <a:bodyPr wrap="square" anchor="ctr">
            <a:noAutofit/>
          </a:bodyPr>
          <a:lstStyle/>
          <a:p>
            <a:pPr>
              <a:spcAft>
                <a:spcPts val="900"/>
              </a:spcAft>
            </a:pPr>
            <a:r>
              <a:rPr sz="2800" b="0" i="0">
                <a:solidFill>
                  <a:srgbClr val="4A403A"/>
                </a:solidFill>
                <a:latin typeface="Arial"/>
              </a:rPr>
              <a:t>In-đô-nê-xi-a</a:t>
            </a:r>
          </a:p>
        </p:txBody>
      </p:sp>
      <p:sp>
        <p:nvSpPr>
          <p:cNvPr id="22" name="TextBox 21"/>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28</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Đáp án: C</a:t>
            </a:r>
          </a:p>
        </p:txBody>
      </p:sp>
      <p:sp>
        <p:nvSpPr>
          <p:cNvPr id="5" name="TextBox 4"/>
          <p:cNvSpPr txBox="1"/>
          <p:nvPr/>
        </p:nvSpPr>
        <p:spPr>
          <a:xfrm>
            <a:off x="640080" y="1325880"/>
            <a:ext cx="10911535" cy="914400"/>
          </a:xfrm>
          <a:prstGeom prst="rect">
            <a:avLst/>
          </a:prstGeom>
          <a:noFill/>
        </p:spPr>
        <p:txBody>
          <a:bodyPr wrap="square" anchor="ctr">
            <a:noAutofit/>
          </a:bodyPr>
          <a:lstStyle/>
          <a:p>
            <a:pPr>
              <a:spcAft>
                <a:spcPts val="700"/>
              </a:spcAft>
            </a:pPr>
            <a:r>
              <a:rPr sz="2200" b="0" i="0">
                <a:solidFill>
                  <a:srgbClr val="6E5F52"/>
                </a:solidFill>
                <a:latin typeface="Arial"/>
              </a:rPr>
              <a:t>Quần thể đền Ăng-co Vát và Ăng-co Thom là thành tựu kiến trúc của quốc gia nào?</a:t>
            </a:r>
          </a:p>
        </p:txBody>
      </p:sp>
      <p:sp>
        <p:nvSpPr>
          <p:cNvPr id="6" name="Rounded Rectangle 5"/>
          <p:cNvSpPr/>
          <p:nvPr/>
        </p:nvSpPr>
        <p:spPr>
          <a:xfrm>
            <a:off x="640080" y="2331720"/>
            <a:ext cx="10911535" cy="578358"/>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2389555"/>
            <a:ext cx="462686" cy="462686"/>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2389555"/>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A</a:t>
            </a:r>
          </a:p>
        </p:txBody>
      </p:sp>
      <p:sp>
        <p:nvSpPr>
          <p:cNvPr id="9" name="TextBox 8"/>
          <p:cNvSpPr txBox="1"/>
          <p:nvPr/>
        </p:nvSpPr>
        <p:spPr>
          <a:xfrm>
            <a:off x="1514246" y="2350008"/>
            <a:ext cx="9625888" cy="541782"/>
          </a:xfrm>
          <a:prstGeom prst="rect">
            <a:avLst/>
          </a:prstGeom>
          <a:noFill/>
        </p:spPr>
        <p:txBody>
          <a:bodyPr wrap="square" anchor="ctr">
            <a:noAutofit/>
          </a:bodyPr>
          <a:lstStyle/>
          <a:p>
            <a:pPr>
              <a:spcAft>
                <a:spcPts val="700"/>
              </a:spcAft>
            </a:pPr>
            <a:r>
              <a:rPr sz="2100" b="0" i="0">
                <a:solidFill>
                  <a:srgbClr val="4B5563"/>
                </a:solidFill>
                <a:latin typeface="Arial"/>
              </a:rPr>
              <a:t>Thái Lan</a:t>
            </a:r>
          </a:p>
        </p:txBody>
      </p:sp>
      <p:sp>
        <p:nvSpPr>
          <p:cNvPr id="10" name="Rounded Rectangle 9"/>
          <p:cNvSpPr/>
          <p:nvPr/>
        </p:nvSpPr>
        <p:spPr>
          <a:xfrm>
            <a:off x="640080" y="3038094"/>
            <a:ext cx="10911535" cy="578358"/>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3095929"/>
            <a:ext cx="462686" cy="462686"/>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3095929"/>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B</a:t>
            </a:r>
          </a:p>
        </p:txBody>
      </p:sp>
      <p:sp>
        <p:nvSpPr>
          <p:cNvPr id="13" name="TextBox 12"/>
          <p:cNvSpPr txBox="1"/>
          <p:nvPr/>
        </p:nvSpPr>
        <p:spPr>
          <a:xfrm>
            <a:off x="1514246" y="3056382"/>
            <a:ext cx="9625888" cy="541782"/>
          </a:xfrm>
          <a:prstGeom prst="rect">
            <a:avLst/>
          </a:prstGeom>
          <a:noFill/>
        </p:spPr>
        <p:txBody>
          <a:bodyPr wrap="square" anchor="ctr">
            <a:noAutofit/>
          </a:bodyPr>
          <a:lstStyle/>
          <a:p>
            <a:pPr>
              <a:spcAft>
                <a:spcPts val="700"/>
              </a:spcAft>
            </a:pPr>
            <a:r>
              <a:rPr sz="2100" b="0" i="0">
                <a:solidFill>
                  <a:srgbClr val="4B5563"/>
                </a:solidFill>
                <a:latin typeface="Arial"/>
              </a:rPr>
              <a:t>Mi-an-ma</a:t>
            </a:r>
          </a:p>
        </p:txBody>
      </p:sp>
      <p:sp>
        <p:nvSpPr>
          <p:cNvPr id="14" name="Rounded Rectangle 13"/>
          <p:cNvSpPr/>
          <p:nvPr/>
        </p:nvSpPr>
        <p:spPr>
          <a:xfrm>
            <a:off x="640080" y="3744468"/>
            <a:ext cx="10911535" cy="578358"/>
          </a:xfrm>
          <a:prstGeom prst="roundRect">
            <a:avLst>
              <a:gd name="adj" fmla="val 25000"/>
            </a:avLst>
          </a:prstGeom>
          <a:solidFill>
            <a:srgbClr val="15803D"/>
          </a:solidFill>
          <a:ln w="31750">
            <a:solidFill>
              <a:srgbClr val="15803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3802303"/>
            <a:ext cx="462686" cy="462686"/>
          </a:xfrm>
          <a:prstGeom prst="ellipse">
            <a:avLst/>
          </a:prstGeom>
          <a:solidFill>
            <a:srgbClr val="16653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3802303"/>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C</a:t>
            </a:r>
          </a:p>
        </p:txBody>
      </p:sp>
      <p:sp>
        <p:nvSpPr>
          <p:cNvPr id="17" name="TextBox 16"/>
          <p:cNvSpPr txBox="1"/>
          <p:nvPr/>
        </p:nvSpPr>
        <p:spPr>
          <a:xfrm>
            <a:off x="1514246" y="3762755"/>
            <a:ext cx="9625888" cy="541782"/>
          </a:xfrm>
          <a:prstGeom prst="rect">
            <a:avLst/>
          </a:prstGeom>
          <a:noFill/>
        </p:spPr>
        <p:txBody>
          <a:bodyPr wrap="square" anchor="ctr">
            <a:noAutofit/>
          </a:bodyPr>
          <a:lstStyle/>
          <a:p>
            <a:pPr>
              <a:spcAft>
                <a:spcPts val="700"/>
              </a:spcAft>
            </a:pPr>
            <a:r>
              <a:rPr sz="2100" b="1" i="0">
                <a:solidFill>
                  <a:srgbClr val="FFFFFF"/>
                </a:solidFill>
                <a:latin typeface="Arial"/>
              </a:rPr>
              <a:t>Cam-pu-chia</a:t>
            </a:r>
          </a:p>
        </p:txBody>
      </p:sp>
      <p:sp>
        <p:nvSpPr>
          <p:cNvPr id="18" name="Rounded Rectangle 17"/>
          <p:cNvSpPr/>
          <p:nvPr/>
        </p:nvSpPr>
        <p:spPr>
          <a:xfrm>
            <a:off x="640080" y="4450842"/>
            <a:ext cx="10911535" cy="578358"/>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Oval 18"/>
          <p:cNvSpPr/>
          <p:nvPr/>
        </p:nvSpPr>
        <p:spPr>
          <a:xfrm>
            <a:off x="822959" y="4508677"/>
            <a:ext cx="462686" cy="462686"/>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22959" y="4508677"/>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D</a:t>
            </a:r>
          </a:p>
        </p:txBody>
      </p:sp>
      <p:sp>
        <p:nvSpPr>
          <p:cNvPr id="21" name="TextBox 20"/>
          <p:cNvSpPr txBox="1"/>
          <p:nvPr/>
        </p:nvSpPr>
        <p:spPr>
          <a:xfrm>
            <a:off x="1514246" y="4469129"/>
            <a:ext cx="9625888" cy="541782"/>
          </a:xfrm>
          <a:prstGeom prst="rect">
            <a:avLst/>
          </a:prstGeom>
          <a:noFill/>
        </p:spPr>
        <p:txBody>
          <a:bodyPr wrap="square" anchor="ctr">
            <a:noAutofit/>
          </a:bodyPr>
          <a:lstStyle/>
          <a:p>
            <a:pPr>
              <a:spcAft>
                <a:spcPts val="700"/>
              </a:spcAft>
            </a:pPr>
            <a:r>
              <a:rPr sz="2100" b="0" i="0">
                <a:solidFill>
                  <a:srgbClr val="4B5563"/>
                </a:solidFill>
                <a:latin typeface="Arial"/>
              </a:rPr>
              <a:t>In-đô-nê-xi-a</a:t>
            </a:r>
          </a:p>
        </p:txBody>
      </p:sp>
      <p:sp>
        <p:nvSpPr>
          <p:cNvPr id="22" name="Rounded Rectangle 21"/>
          <p:cNvSpPr/>
          <p:nvPr/>
        </p:nvSpPr>
        <p:spPr>
          <a:xfrm>
            <a:off x="640080" y="5166360"/>
            <a:ext cx="10911535" cy="1097280"/>
          </a:xfrm>
          <a:prstGeom prst="roundRect">
            <a:avLst>
              <a:gd name="adj" fmla="val 15000"/>
            </a:avLst>
          </a:prstGeom>
          <a:solidFill>
            <a:srgbClr val="FEF3C7"/>
          </a:solidFill>
          <a:ln w="19050">
            <a:solidFill>
              <a:srgbClr val="F59E0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777240" y="5193792"/>
            <a:ext cx="10637215" cy="1042415"/>
          </a:xfrm>
          <a:prstGeom prst="rect">
            <a:avLst/>
          </a:prstGeom>
          <a:noFill/>
        </p:spPr>
        <p:txBody>
          <a:bodyPr wrap="square" anchor="ctr">
            <a:noAutofit/>
          </a:bodyPr>
          <a:lstStyle/>
          <a:p>
            <a:pPr>
              <a:spcAft>
                <a:spcPts val="600"/>
              </a:spcAft>
            </a:pPr>
            <a:r>
              <a:rPr sz="1800" b="0" i="0">
                <a:solidFill>
                  <a:srgbClr val="4A403A"/>
                </a:solidFill>
                <a:latin typeface="Arial"/>
              </a:rPr>
              <a:t>Giải thích: SGK tr.57: Ăng-co Vát và Ăng-co Thom ở Cam-pu-chia; Bô-rô-bu-đua ở In-đô-nê-xi-a; chùa Phật Ngọc ở Thái Lan; chùa Vàng ở Mi-an-ma; khu đền tháp Mỹ Sơn ở Việt Nam.</a:t>
            </a:r>
          </a:p>
        </p:txBody>
      </p:sp>
      <p:sp>
        <p:nvSpPr>
          <p:cNvPr id="24" name="TextBox 23"/>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29</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000"/>
              </a:spcAft>
            </a:pPr>
            <a:r>
              <a:rPr sz="3100" b="1" i="0">
                <a:solidFill>
                  <a:srgbClr val="FFFFFF"/>
                </a:solidFill>
                <a:latin typeface="Arial"/>
              </a:rPr>
              <a:t>Hoạt động: Luyện tập: bảng thành tựu Đông Nam Á</a:t>
            </a:r>
          </a:p>
        </p:txBody>
      </p:sp>
      <p:sp>
        <p:nvSpPr>
          <p:cNvPr id="5" name="Rounded Rectangle 4"/>
          <p:cNvSpPr/>
          <p:nvPr/>
        </p:nvSpPr>
        <p:spPr>
          <a:xfrm>
            <a:off x="640080" y="1508760"/>
            <a:ext cx="7345375" cy="4754880"/>
          </a:xfrm>
          <a:prstGeom prst="roundRect">
            <a:avLst>
              <a:gd name="adj" fmla="val 4000"/>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822959" y="1645920"/>
            <a:ext cx="697961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4A403A"/>
                </a:solidFill>
                <a:latin typeface="Arial"/>
              </a:rPr>
              <a:t>Lập bảng: Lĩnh vực – Tên thành tựu – Quốc gia – Ý nghĩa (hoặc vẽ sơ đồ tư duy) (SGK tr.58)</a:t>
            </a:r>
          </a:p>
          <a:p>
            <a:pPr marL="411480" indent="-365760">
              <a:spcAft>
                <a:spcPts val="900"/>
              </a:spcAft>
              <a:buFont typeface="Arial"/>
              <a:buChar char="•"/>
            </a:pPr>
            <a:r>
              <a:rPr sz="2800" b="0" i="0">
                <a:solidFill>
                  <a:srgbClr val="4A403A"/>
                </a:solidFill>
                <a:latin typeface="Arial"/>
              </a:rPr>
              <a:t>Mỗi nhóm điền ít nhất 5 thành tựu thuộc các lĩnh vực: tín ngưỡng – tôn giáo, chữ viết – văn học, kiến trúc – điêu khắc</a:t>
            </a:r>
          </a:p>
          <a:p>
            <a:pPr marL="411480" indent="-365760">
              <a:spcAft>
                <a:spcPts val="900"/>
              </a:spcAft>
              <a:buFont typeface="Arial"/>
              <a:buChar char="•"/>
            </a:pPr>
            <a:r>
              <a:rPr sz="2800" b="0" i="0">
                <a:solidFill>
                  <a:srgbClr val="4A403A"/>
                </a:solidFill>
                <a:latin typeface="Arial"/>
              </a:rPr>
              <a:t>Nhóm khác góp ý bằng nhãn dán</a:t>
            </a:r>
          </a:p>
        </p:txBody>
      </p:sp>
      <p:sp>
        <p:nvSpPr>
          <p:cNvPr id="7" name="Oval 6"/>
          <p:cNvSpPr/>
          <p:nvPr/>
        </p:nvSpPr>
        <p:spPr>
          <a:xfrm>
            <a:off x="8556955" y="1600200"/>
            <a:ext cx="2743200" cy="2743200"/>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lIns="45720" rIns="45720" wrap="square"/>
          <a:lstStyle/>
          <a:p>
            <a:pPr algn="ctr"/>
            <a:r>
              <a:rPr sz="7200" b="1">
                <a:solidFill>
                  <a:srgbClr val="FFFFFF"/>
                </a:solidFill>
                <a:latin typeface="Arial"/>
              </a:rPr>
              <a:t>8</a:t>
            </a:r>
          </a:p>
          <a:p>
            <a:pPr algn="ctr"/>
            <a:r>
              <a:rPr sz="2800" b="0">
                <a:solidFill>
                  <a:srgbClr val="FFFFFF"/>
                </a:solidFill>
                <a:latin typeface="Arial"/>
              </a:rPr>
              <a:t>phút</a:t>
            </a:r>
          </a:p>
        </p:txBody>
      </p:sp>
      <p:sp>
        <p:nvSpPr>
          <p:cNvPr id="8" name="Rounded Rectangle 7"/>
          <p:cNvSpPr/>
          <p:nvPr/>
        </p:nvSpPr>
        <p:spPr>
          <a:xfrm>
            <a:off x="8305495" y="4617720"/>
            <a:ext cx="3246120" cy="1097280"/>
          </a:xfrm>
          <a:prstGeom prst="roundRect">
            <a:avLst>
              <a:gd name="adj" fmla="val 30000"/>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noAutofit/>
          </a:bodyPr>
          <a:lstStyle/>
          <a:p>
            <a:pPr algn="ctr">
              <a:spcAft>
                <a:spcPts val="600"/>
              </a:spcAft>
            </a:pPr>
            <a:r>
              <a:rPr sz="1800" b="1" i="0">
                <a:solidFill>
                  <a:srgbClr val="FFFFFF"/>
                </a:solidFill>
                <a:latin typeface="Arial"/>
              </a:rPr>
              <a:t>Nhóm 4 em – bảng nhóm hoặc sơ đồ tư duy</a:t>
            </a:r>
          </a:p>
        </p:txBody>
      </p:sp>
      <p:sp>
        <p:nvSpPr>
          <p:cNvPr id="9" name="TextBox 8"/>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30</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800"/>
              </a:spcAft>
            </a:pPr>
            <a:r>
              <a:rPr sz="2500" b="1" i="0">
                <a:solidFill>
                  <a:srgbClr val="FFFFFF"/>
                </a:solidFill>
                <a:latin typeface="Arial"/>
              </a:rPr>
              <a:t>Hoạt động: Vận dụng: Tàu Thanh niên Đông Nam Á – Nhật Bản</a:t>
            </a:r>
          </a:p>
        </p:txBody>
      </p:sp>
      <p:sp>
        <p:nvSpPr>
          <p:cNvPr id="5" name="Rounded Rectangle 4"/>
          <p:cNvSpPr/>
          <p:nvPr/>
        </p:nvSpPr>
        <p:spPr>
          <a:xfrm>
            <a:off x="640080" y="1508760"/>
            <a:ext cx="7345375" cy="4754880"/>
          </a:xfrm>
          <a:prstGeom prst="roundRect">
            <a:avLst>
              <a:gd name="adj" fmla="val 4000"/>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822959" y="1645920"/>
            <a:ext cx="6979615" cy="4480560"/>
          </a:xfrm>
          <a:prstGeom prst="rect">
            <a:avLst/>
          </a:prstGeom>
          <a:noFill/>
        </p:spPr>
        <p:txBody>
          <a:bodyPr wrap="square" anchor="ctr">
            <a:noAutofit/>
          </a:bodyPr>
          <a:lstStyle/>
          <a:p>
            <a:pPr marL="411480" indent="-365760">
              <a:spcAft>
                <a:spcPts val="900"/>
              </a:spcAft>
              <a:buFont typeface="Arial"/>
              <a:buChar char="•"/>
            </a:pPr>
            <a:r>
              <a:rPr sz="2600" b="0" i="0">
                <a:solidFill>
                  <a:srgbClr val="4A403A"/>
                </a:solidFill>
                <a:latin typeface="Arial"/>
              </a:rPr>
              <a:t>Tình huống (SGK tr.58): 'Tàu Thanh niên Đông Nam Á – Nhật Bản' là hoạt động thường niên của thanh niên các nước Đông Nam Á và Nhật Bản, bắt đầu từ năm 1974</a:t>
            </a:r>
          </a:p>
          <a:p>
            <a:pPr marL="411480" indent="-365760">
              <a:spcAft>
                <a:spcPts val="900"/>
              </a:spcAft>
              <a:buFont typeface="Arial"/>
              <a:buChar char="•"/>
            </a:pPr>
            <a:r>
              <a:rPr sz="2600" b="0" i="0">
                <a:solidFill>
                  <a:srgbClr val="4A403A"/>
                </a:solidFill>
                <a:latin typeface="Arial"/>
              </a:rPr>
              <a:t>Nếu em được tham gia, em chọn thành tựu nào của văn minh Đông Nam Á để chia sẻ với bạn bè quốc tế? Vì sao?</a:t>
            </a:r>
          </a:p>
          <a:p>
            <a:pPr marL="411480" indent="-365760">
              <a:spcAft>
                <a:spcPts val="900"/>
              </a:spcAft>
              <a:buFont typeface="Arial"/>
              <a:buChar char="•"/>
            </a:pPr>
            <a:r>
              <a:rPr sz="2600" b="0" i="0">
                <a:solidFill>
                  <a:srgbClr val="4A403A"/>
                </a:solidFill>
                <a:latin typeface="Arial"/>
              </a:rPr>
              <a:t>Chuẩn bị bài giới thiệu 1 phút, có 1 hình ảnh minh hoạ</a:t>
            </a:r>
          </a:p>
        </p:txBody>
      </p:sp>
      <p:sp>
        <p:nvSpPr>
          <p:cNvPr id="7" name="Oval 6"/>
          <p:cNvSpPr/>
          <p:nvPr/>
        </p:nvSpPr>
        <p:spPr>
          <a:xfrm>
            <a:off x="8556955" y="1600200"/>
            <a:ext cx="2743200" cy="2743200"/>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lIns="45720" rIns="45720" wrap="square"/>
          <a:lstStyle/>
          <a:p>
            <a:pPr algn="ctr"/>
            <a:r>
              <a:rPr sz="7200" b="1">
                <a:solidFill>
                  <a:srgbClr val="FFFFFF"/>
                </a:solidFill>
                <a:latin typeface="Arial"/>
              </a:rPr>
              <a:t>3</a:t>
            </a:r>
          </a:p>
          <a:p>
            <a:pPr algn="ctr"/>
            <a:r>
              <a:rPr sz="2800" b="0">
                <a:solidFill>
                  <a:srgbClr val="FFFFFF"/>
                </a:solidFill>
                <a:latin typeface="Arial"/>
              </a:rPr>
              <a:t>phút</a:t>
            </a:r>
          </a:p>
        </p:txBody>
      </p:sp>
      <p:sp>
        <p:nvSpPr>
          <p:cNvPr id="8" name="Rounded Rectangle 7"/>
          <p:cNvSpPr/>
          <p:nvPr/>
        </p:nvSpPr>
        <p:spPr>
          <a:xfrm>
            <a:off x="8305495" y="4617720"/>
            <a:ext cx="3246120" cy="1097280"/>
          </a:xfrm>
          <a:prstGeom prst="roundRect">
            <a:avLst>
              <a:gd name="adj" fmla="val 30000"/>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noAutofit/>
          </a:bodyPr>
          <a:lstStyle/>
          <a:p>
            <a:pPr algn="ctr">
              <a:spcAft>
                <a:spcPts val="600"/>
              </a:spcAft>
            </a:pPr>
            <a:r>
              <a:rPr sz="1800" b="1" i="0">
                <a:solidFill>
                  <a:srgbClr val="FFFFFF"/>
                </a:solidFill>
                <a:latin typeface="Arial"/>
              </a:rPr>
              <a:t>Cá nhân chuẩn bị ở nhà – báo cáo đầu tiết sau</a:t>
            </a:r>
          </a:p>
        </p:txBody>
      </p:sp>
      <p:sp>
        <p:nvSpPr>
          <p:cNvPr id="9" name="TextBox 8"/>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31</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Tổng kết</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4A403A"/>
                </a:solidFill>
                <a:latin typeface="Arial"/>
              </a:rPr>
              <a:t>Ba thời kì: hình thành (trước CN – VII) → phát triển rực rỡ (VII – XV) → chuyển biến (XVI – XIX)</a:t>
            </a:r>
          </a:p>
          <a:p>
            <a:pPr marL="411480" indent="-365760">
              <a:spcAft>
                <a:spcPts val="900"/>
              </a:spcAft>
              <a:buFont typeface="Arial"/>
              <a:buChar char="•"/>
            </a:pPr>
            <a:r>
              <a:rPr sz="2800" b="0" i="0">
                <a:solidFill>
                  <a:srgbClr val="4A403A"/>
                </a:solidFill>
                <a:latin typeface="Arial"/>
              </a:rPr>
              <a:t>Tín ngưỡng bản địa phong phú; Phật giáo, Hồi giáo, Công giáo cùng tồn tại hoà hợp</a:t>
            </a:r>
          </a:p>
          <a:p>
            <a:pPr marL="411480" indent="-365760">
              <a:spcAft>
                <a:spcPts val="900"/>
              </a:spcAft>
              <a:buFont typeface="Arial"/>
              <a:buChar char="•"/>
            </a:pPr>
            <a:r>
              <a:rPr sz="2800" b="0" i="0">
                <a:solidFill>
                  <a:srgbClr val="4A403A"/>
                </a:solidFill>
                <a:latin typeface="Arial"/>
              </a:rPr>
              <a:t>Sáng tạo chữ viết riêng; văn học dân gian và văn học viết đa dạng</a:t>
            </a:r>
          </a:p>
          <a:p>
            <a:pPr marL="411480" indent="-365760">
              <a:spcAft>
                <a:spcPts val="900"/>
              </a:spcAft>
              <a:buFont typeface="Arial"/>
              <a:buChar char="•"/>
            </a:pPr>
            <a:r>
              <a:rPr sz="2800" b="0" i="0">
                <a:solidFill>
                  <a:srgbClr val="4A403A"/>
                </a:solidFill>
                <a:latin typeface="Arial"/>
              </a:rPr>
              <a:t>Kiến trúc – điêu khắc đặc sắc: Bô-rô-bu-đua, Ăng-co Vát, Mỹ Sơn…; cần trân trọng, bảo tồn</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32</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Dặn dò</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4A403A"/>
                </a:solidFill>
                <a:latin typeface="Arial"/>
              </a:rPr>
              <a:t>Hoàn thành Vận dụng (SGK tr.58): chọn một thành tựu của văn minh Đông Nam Á để giới thiệu cho bạn bè quốc tế</a:t>
            </a:r>
          </a:p>
          <a:p>
            <a:pPr marL="411480" indent="-365760">
              <a:spcAft>
                <a:spcPts val="900"/>
              </a:spcAft>
              <a:buFont typeface="Arial"/>
              <a:buChar char="•"/>
            </a:pPr>
            <a:r>
              <a:rPr sz="2800" b="0" i="0">
                <a:solidFill>
                  <a:srgbClr val="4A403A"/>
                </a:solidFill>
                <a:latin typeface="Arial"/>
              </a:rPr>
              <a:t>Hoàn thiện bảng hoặc sơ đồ tư duy ở phần Luyện tập</a:t>
            </a:r>
          </a:p>
          <a:p>
            <a:pPr marL="411480" indent="-365760">
              <a:spcAft>
                <a:spcPts val="900"/>
              </a:spcAft>
              <a:buFont typeface="Arial"/>
              <a:buChar char="•"/>
            </a:pPr>
            <a:r>
              <a:rPr sz="2800" b="0" i="0">
                <a:solidFill>
                  <a:srgbClr val="4A403A"/>
                </a:solidFill>
                <a:latin typeface="Arial"/>
              </a:rPr>
              <a:t>Đọc trước Bài 9: Một số nền văn minh cổ trên đất nước Việt Nam</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33</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