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9, SGK tr.59–72 (bài dài). Gợi ý 4–5 tiết: T1 Văn Lang – Âu Lạc (cơ sở, nhà nước); T2 Văn Lang – Âu Lạc (kinh tế, đời sống); T3 Chăm-pa; T4 Phù Nam; T5 luyện tập, vận dụng (theo KH của tổ). Có thể dùng kĩ thuật mảnh ghép cho 3 nền văn minh.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tr.59 (rút gọn).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tr.59 (3–4 phút): hơn 2 000 năm trước, trên lãnh thổ Việt Nam đã dần hình thành ba nền văn minh gắn với ba quốc gia cổ. Hỏi: từng hiện vật gợi em liên tưởng đến nền văn minh nào? Chia sẻ thêm thành tựu khác của các nền văn minh này mà em biết.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Hỏi thêm với bình ken-đi và trống đồng.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Hình 1 SGK tr.59: trống đồng Ngọc Lũ (Ninh Bình) – văn minh Văn Lang – Âu Lạc; đài thờ Trà Kiệu (Đà Nẵng) – văn minh Chăm-pa (Sin-ha-pu-ra, kinh đô Chăm-pa đặt ở Trà Kiệu); bình gốm ken-đi thuộc văn hoá Óc Eo – văn minh Phù Nam.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lưu vực các dòng sông tạo thuận lợi và khó khăn gì cho cư dân? Truyền thuyết Sơn Tinh – Thuỷ Tinh phản ánh điều gì?</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tr.60–61, kèm Tư liệu 1 (Phan Huy Lê, Lịch sử Việt Nam). Câu hỏi SGK tr.61: Hãy phân tích cơ sở hình thành của nền văn minh Văn Lang – Âu Lạc.</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Hỏi: Sa Huỳnh và Óc Eo là nền tảng của những nền văn minh nào? (Chăm-pa, Phù Nam).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tr.60: cội nguồn từ văn hoá Phùng Nguyên (khoảng 4 000 năm trước), phát triển rực rỡ trong thời kì văn hoá Đông Sơn.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theo SGK tr.60–61. ĐGTX gợi ý (tiêu chí báo trước): nêu đủ cả cơ sở tự nhiên và xã hội; chỉ ra đúng thuận lợi – thách thức; giải thích mối quan hệ dẫn đến sự ra đời của nhà nước.</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tr.61.</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đọc sơ đồ từ trên xuống: trung ương → bộ → chiềng, chạ.</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Hình 3 SGK tr.61: trung ương – Hùng Vương (giúp việc là Lạc hầu); địa phương – Bộ (đứng đầu là Lạc tướng); Chiềng, chạ (đứng đầu là Bồ chính).</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tr.61–62.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các nhà khảo cổ tìm được nhiều khuôn đúc, nồi nấu đồng, rót đồng ở Làng Cả (Phú Thọ), Làng Vạc, Đồng Mõm (Nghệ An), Luy Lâu (Bắc Ninh) thuộc thời kì Đông Sơn. Cho đến nay đã có gần 300 trống đồng Đông Sơn được phát hiện trên lãnh thổ Việt Nam; Việt Nam là trung tâm xuất hiện, truyền bá sớm và quan trọng.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tr.62 (Em có biết): cho đến nay đã có gần 300 trống đồng Đông Sơn được phát hiện trên lãnh thổ Việt Nam; Việt Nam là trung tâm xuất hiện, truyền bá sớm và quan trọng.</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tr.62–63.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7.1 đôi nam nữ giã gạo (trống đồng Ngọc Lũ); 7.2 tượng trên cán kiếm ngắn Đông Sơn (Thanh Hoá); 7.3 nhà sàn mái cong trên trống đồng Hoàng Hạ; 7.4 hoa văn hình thuyền trên thân thạp đồng Đào Thịnh (Lào Cai).</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đáp án: 7.1 giã gạo → trồng lúa, sản xuất nông nghiệp; 7.3 nhà sàn mái cong → nhà ở; 7.4 thuyền → đi lại đường thuỷ; 7.2 tượng trên cán kiếm → nghệ thuật tạo hình tinh xảo. Rèn kĩ năng khai thác tư liệu hình ảnh: 'nói có sách, mách có chứng'. ĐGTX: tiêu chí báo trước – nhận xét đúng thông tin từ hình, kết luận có căn cứ, trình bày rõ.</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tr.63–64 (kèm Hình 8: vòng ống tay bằng đồng gắn lục lạc; khuyên tai hình vành khăn).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đồ trang sức thể hiện trình độ thẩm mĩ và đời sống tinh thần như thế nào?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tr.64 (câu hỏi 2): Tư liệu 2 cho biết đây là nền văn minh nông nghiệp trồng lúa nước dựa trên nền tảng cộng đồng xóm làng và cơ cấu chính trị nhà nước phôi thai; đã đạt trình độ phát triển khá cao, xác lập lối sống Việt Nam, truyền thống Việt Nam, đặt cơ sở vững chắc cho toàn bộ sự tồn tại và phát triển của quốc gia – dân tộc sau đó.</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tr.64–65. Câu hỏi SGK tr.65: khai thác Tư liệu 3, Hình 9 và thông tin trong mục, phân tích cơ sở hình thành của nền văn minh Chăm-pa.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văn hoá Sa Huỳnh thuộc thời đại kim khí, có quá trình phát triển liên tục, phân bố từ tỉnh Quảng Trị đến các tỉnh duyên hải Nam Trung Bộ và Tây Nguyên hiện nay.</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tr.65–66.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tr.66 (kèm Tư liệu 4: Gioóc-gio Mát-xpê-rô về hệ thống tưới tiêu của người Chăm; Em có biết: khai quật di tích Cù Lao Chàm tìm thấy mảnh gốm có nguồn gốc A-rập).</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tr.66: các cảng thị Chăm-pa gồm Đại Chiêm (thành phố Đà Nẵng), Thị Nại (tỉnh Gia Lai), Pan-đu-ran-ga (tỉnh Khánh Hoà).</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tr.66–67.</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tr.67–68.</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tháp được xây bằng chất liệu gì? (gạch nung — cho HS quan sát trên hình).</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Thánh địa Mỹ Sơn là công trình tiêu biểu của văn minh Chăm-pa.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tr.68: pho tượng Phật nặng 120 kg, cao 119 cm, được phát hiện tại Đồng Dương (Đà Nẵng); là tượng Phật bằng đồng lớn nhất được tìm thấy và là một trong những tác phẩm nghệ thuật độc đáo, tiêu biểu nhất của nghệ thuật điêu khắc Chăm-pa.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tr.68: Hãy trình bày một số thành tựu tiêu biểu của văn minh Chăm-pa.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Liên hệ mục tiêu 'có trách nhiệm góp phần bảo tồn di sản văn hoá của dân tộc'. Tiêu chí báo trước: đúng thông tin; mô tả hấp dẫn; có đề xuất bảo tồn. Nếu không đủ thời gian cho mọi nhóm, luân phiên báo cáo, các nhóm còn lại nộp sản phẩm viết.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tr.68–69 (Tư liệu 5: cư dân Phù Nam chủ yếu là các bộ lạc thuộc nhóm ngôn ngữ Ma-lay-ô – Pô-li-nê-di của ngữ hệ Nam Đảo). Câu hỏi SGK tr.69: Hãy phân tích cơ sở hình thành của nền văn minh Phù Nam.</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Hiện vật tiêu biểu của văn hoá tiền Óc Eo – nền tảng của văn minh Phù Nam.</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tr.69–70 (kèm Tư liệu 7 về sản phẩm của Óc Eo; Hình 15 các đồng tiền văn hoá Óc Eo; Hình 16 đồng tiền vàng La Mã tìm thấy trong di chỉ Óc Eo).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đồng tiền vàng La Mã tìm thấy ở Óc Eo chứng tỏ điều gì? (Óc Eo có quan hệ giao thương rộng, nối với tận phương Tây qua đường biển).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Phần 'suy luận từ hiện vật' là gợi ý của trợ lý, GV đối chiếu SGV. Rèn kĩ năng dùng hiện vật làm chứng cứ.</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Theo SGK tr.69–70: Phù Nam là một trong những trung tâm giao thương quan trọng bậc nhất lúc bấy giờ; thương nhân Trung Quốc, Ấn Độ, Ba Tư… ghé cảng Óc Eo để trao đổi, buôn bán. Đồng tiền vàng La Mã là bằng chứng về mạng lưới giao thương rộng lớn (suy luận từ hiện vật).</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tr.71–72 (kèm Hình 17 đồ trang sức; Hình 18 tượng Phật, tượng thần Vi-snu; Em có biết: khai quật cánh đồng Óc Eo, An Giang, tìm thấy dấu tích các cọc gỗ làm nhà sàn đóng sát nhau trên phạm vi rộng).</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hỏi: đồ trang sức cho biết điều gì về tay nghề thủ công, quan hệ thương mại và trình độ thẩm mĩ?</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hai bức tượng này chứng tỏ ảnh hưởng tôn giáo nào của Ấn Độ? (Phật giáo, Hin-đu giáo).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câu 1 SGK tr.72: lập bảng hệ thống (hoặc sơ đồ tư duy) cơ sở hình thành của các nền văn minh cổ trên đất nước Việt Nam; chỉ ra điểm giống và khác. Đây là đáp án gợi ý rút từ các mục 1a, 2a, 3a — GV đối chiếu và bổ sung.</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1–2 SGK tr.72. Tiêu chí báo trước: điền đủ ô, đúng thông tin từ SGK, nêu đúng điểm giống – khác; mọi nhóm chấm cùng tiêu chí. Số tiết có thể chia: tiết 5 dành cho hoạt động này nếu bài được dạy nhiều tiết.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1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1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1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Một số nền văn minh cổ trên đất nước Việt Nam</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6 – Bài 9</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Phân tích được cơ sở hình thành văn minh Văn Lang – Âu Lạc, Chăm-pa, Phù Nam</a:t>
            </a:r>
          </a:p>
          <a:p>
            <a:pPr marL="411480" indent="-365760">
              <a:spcAft>
                <a:spcPts val="900"/>
              </a:spcAft>
              <a:buFont typeface="Arial"/>
              <a:buChar char="•"/>
            </a:pPr>
            <a:r>
              <a:rPr sz="2800" b="0" i="0">
                <a:solidFill>
                  <a:srgbClr val="4A403A"/>
                </a:solidFill>
                <a:latin typeface="Arial"/>
              </a:rPr>
              <a:t>Nêu được thành tựu tiêu biểu về đời sống vật chất, tinh thần, tổ chức xã hội, nhà nước</a:t>
            </a:r>
          </a:p>
          <a:p>
            <a:pPr marL="411480" indent="-365760">
              <a:spcAft>
                <a:spcPts val="900"/>
              </a:spcAft>
              <a:buFont typeface="Arial"/>
              <a:buChar char="•"/>
            </a:pPr>
            <a:r>
              <a:rPr sz="2800" b="0" i="0">
                <a:solidFill>
                  <a:srgbClr val="4A403A"/>
                </a:solidFill>
                <a:latin typeface="Arial"/>
              </a:rPr>
              <a:t>Vận dụng hiểu biết để giới thiệu về đất nước, con người Việt Nam; nhận thức giá trị trường tồn của các nền văn minh cổ</a:t>
            </a:r>
          </a:p>
          <a:p>
            <a:pPr marL="411480" indent="-365760">
              <a:spcAft>
                <a:spcPts val="900"/>
              </a:spcAft>
              <a:buFont typeface="Arial"/>
              <a:buChar char="•"/>
            </a:pPr>
            <a:r>
              <a:rPr sz="2800" b="0" i="0">
                <a:solidFill>
                  <a:srgbClr val="4A403A"/>
                </a:solidFill>
                <a:latin typeface="Arial"/>
              </a:rPr>
              <a:t>Có ý thức trân trọng truyền thống lao động cần cù, sáng tạo; trách nhiệm bảo tồn di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ba hiện vật – ba nền văn minh</a:t>
            </a:r>
          </a:p>
        </p:txBody>
      </p:sp>
      <p:sp>
        <p:nvSpPr>
          <p:cNvPr id="5" name="Rectangle 4"/>
          <p:cNvSpPr/>
          <p:nvPr/>
        </p:nvSpPr>
        <p:spPr>
          <a:xfrm>
            <a:off x="1832641" y="1408176"/>
            <a:ext cx="852641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jpg"/>
          <p:cNvPicPr>
            <a:picLocks noChangeAspect="1"/>
          </p:cNvPicPr>
          <p:nvPr/>
        </p:nvPicPr>
        <p:blipFill>
          <a:blip r:embed="rId3"/>
          <a:stretch>
            <a:fillRect/>
          </a:stretch>
        </p:blipFill>
        <p:spPr>
          <a:xfrm>
            <a:off x="1887505" y="1463040"/>
            <a:ext cx="841668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tr.59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Đài thờ Trà Kiệu (Đà Nẵng) là hiện vật của nền văn minh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Văn minh Văn Lang – Âu Lạc</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Văn minh Chăm-pa</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Văn minh Phù Nam</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Đài thờ Trà Kiệu (Đà Nẵng) là hiện vật của nền văn minh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Văn minh Văn Lang – Âu Lạc</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Văn minh Chăm-pa</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Văn minh Phù Nam</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Hình 1 SGK tr.59: trống đồng Ngọc Lũ (Ninh Bình) – văn minh Văn Lang – Âu Lạc; đài thờ Trà Kiệu (Đà Nẵng) – văn minh Chăm-pa (Sin-ha-pu-ra, kinh đô Chăm-pa đặt ở Trà Kiệu); bình gốm ken-đi thuộc văn hoá Óc Eo – văn minh Phù Nam.</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1. Văn minh Văn Lang – Âu Lạc: cơ sở hình thành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Còn gọi: văn minh sông Hồng, văn minh Việt cổ; nguồn gốc bản địa, chủ nhân là các cộng đồng người Việt cổ</a:t>
            </a:r>
          </a:p>
          <a:p>
            <a:pPr marL="411480" indent="-365760">
              <a:spcAft>
                <a:spcPts val="900"/>
              </a:spcAft>
              <a:buFont typeface="Arial"/>
              <a:buChar char="•"/>
            </a:pPr>
            <a:r>
              <a:rPr sz="2700" b="0" i="0">
                <a:solidFill>
                  <a:srgbClr val="4A403A"/>
                </a:solidFill>
                <a:latin typeface="Arial"/>
              </a:rPr>
              <a:t>Hình thành, phát triển từ đầu thiên niên kỉ I TCN đến đầu Công nguyên, ở Bắc Bộ và Bắc Trung Bộ</a:t>
            </a:r>
          </a:p>
          <a:p>
            <a:pPr marL="411480" indent="-365760">
              <a:spcAft>
                <a:spcPts val="900"/>
              </a:spcAft>
              <a:buFont typeface="Arial"/>
              <a:buChar char="•"/>
            </a:pPr>
            <a:r>
              <a:rPr sz="2700" b="0" i="0">
                <a:solidFill>
                  <a:srgbClr val="4A403A"/>
                </a:solidFill>
                <a:latin typeface="Arial"/>
              </a:rPr>
              <a:t>TỰ NHIÊN: lưu vực sông Hồng, Thái Bình, Mã, Cả; đất đai màu mỡ, khí hậu nhiệt đới ẩm gió mùa → nghề trồng lúa nước; có mỏ đồng, sắt, thiếc, chì → nghề luyện kim</a:t>
            </a:r>
          </a:p>
          <a:p>
            <a:pPr marL="411480" indent="-365760">
              <a:spcAft>
                <a:spcPts val="900"/>
              </a:spcAft>
              <a:buFont typeface="Arial"/>
              <a:buChar char="•"/>
            </a:pPr>
            <a:r>
              <a:rPr sz="2700" b="0" i="0">
                <a:solidFill>
                  <a:srgbClr val="4A403A"/>
                </a:solidFill>
                <a:latin typeface="Arial"/>
              </a:rPr>
              <a:t>Thách thức: hạn hán, lũ lụt (truyền thuyết Sơn Tinh – Thuỷ Tinh)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Sông Hồng – cái nôi của văn minh Văn Lang – Âu Lạc</a:t>
            </a:r>
          </a:p>
        </p:txBody>
      </p:sp>
      <p:sp>
        <p:nvSpPr>
          <p:cNvPr id="5" name="Rectangle 4"/>
          <p:cNvSpPr/>
          <p:nvPr/>
        </p:nvSpPr>
        <p:spPr>
          <a:xfrm>
            <a:off x="2411181" y="1408176"/>
            <a:ext cx="736933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2.jpg"/>
          <p:cNvPicPr>
            <a:picLocks noChangeAspect="1"/>
          </p:cNvPicPr>
          <p:nvPr/>
        </p:nvPicPr>
        <p:blipFill>
          <a:blip r:embed="rId3"/>
          <a:stretch>
            <a:fillRect/>
          </a:stretch>
        </p:blipFill>
        <p:spPr>
          <a:xfrm>
            <a:off x="2466045" y="1463040"/>
            <a:ext cx="725960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tr.60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Cơ sở xã hội của văn minh Văn Lang – Âu Lạc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Cội nguồn từ văn hoá Phùng Nguyên (khoảng 4 000 năm trước), phát triển rực rỡ ở thời kì văn hoá Đông Sơn</a:t>
            </a:r>
          </a:p>
          <a:p>
            <a:pPr marL="411480" indent="-365760">
              <a:spcAft>
                <a:spcPts val="900"/>
              </a:spcAft>
              <a:buFont typeface="Arial"/>
              <a:buChar char="•"/>
            </a:pPr>
            <a:r>
              <a:rPr sz="2800" b="0" i="0">
                <a:solidFill>
                  <a:srgbClr val="4A403A"/>
                </a:solidFill>
                <a:latin typeface="Arial"/>
              </a:rPr>
              <a:t>Sự phát triển công cụ lao động, sản xuất → xã hội nguyên thuỷ tan rã, phân hoá xã hội, nhà nước ra đời</a:t>
            </a:r>
          </a:p>
          <a:p>
            <a:pPr marL="411480" indent="-365760">
              <a:spcAft>
                <a:spcPts val="900"/>
              </a:spcAft>
              <a:buFont typeface="Arial"/>
              <a:buChar char="•"/>
            </a:pPr>
            <a:r>
              <a:rPr sz="2800" b="0" i="0">
                <a:solidFill>
                  <a:srgbClr val="4A403A"/>
                </a:solidFill>
                <a:latin typeface="Arial"/>
              </a:rPr>
              <a:t>Xã hội có ba tầng lớp: quý tộc – nô tì – dân tự do (đông nhất, là lực lượng sản xuất chủ yếu)</a:t>
            </a:r>
          </a:p>
          <a:p>
            <a:pPr marL="411480" indent="-365760">
              <a:spcAft>
                <a:spcPts val="900"/>
              </a:spcAft>
              <a:buFont typeface="Arial"/>
              <a:buChar char="•"/>
            </a:pPr>
            <a:r>
              <a:rPr sz="2800" b="0" i="0">
                <a:solidFill>
                  <a:srgbClr val="4A403A"/>
                </a:solidFill>
                <a:latin typeface="Arial"/>
              </a:rPr>
              <a:t>Cư dân sống thành làng; yêu cầu thuỷ lợi, bảo vệ cộng đồng → các làng liên kết, suy tôn thủ lĩnh chung → nhà nước đầu tiên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100" b="1" i="0">
                <a:solidFill>
                  <a:srgbClr val="4A403A"/>
                </a:solidFill>
                <a:latin typeface="Arial"/>
              </a:rPr>
              <a:t>Văn minh Văn Lang – Âu Lạc có cội nguồn từ nền văn hoá nào, cách đây khoảng bao nhiêu năm?</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Văn hoá Sa Huỳnh, khoảng 2 500 năm</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Văn hoá Phùng Nguyên, khoảng 4 000 năm</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Văn hoá Óc Eo, khoảng 2 000 năm</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Văn minh Văn Lang – Âu Lạc có cội nguồn từ nền văn hoá nào, cách đây khoảng bao nhiêu năm?</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Văn hoá Sa Huỳnh, khoảng 2 500 năm</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Văn hoá Phùng Nguyên, khoảng 4 000 năm</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Văn hoá Óc Eo, khoảng 2 000 năm</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tr.60: cội nguồn từ văn hoá Phùng Nguyên (khoảng 4 000 năm trước), phát triển rực rỡ trong thời kì văn hoá Đông Sơn.</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Phân tích cơ sở hình thành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Kẻ 2 cột: CƠ SỞ TỰ NHIÊN – CƠ SỞ XÃ HỘI</a:t>
            </a:r>
          </a:p>
          <a:p>
            <a:pPr marL="411480" indent="-365760">
              <a:spcAft>
                <a:spcPts val="900"/>
              </a:spcAft>
              <a:buFont typeface="Arial"/>
              <a:buChar char="•"/>
            </a:pPr>
            <a:r>
              <a:rPr sz="2800" b="0" i="0">
                <a:solidFill>
                  <a:srgbClr val="4A403A"/>
                </a:solidFill>
                <a:latin typeface="Arial"/>
              </a:rPr>
              <a:t>Điền ý từ mục 1a (SGK tr.60–61) và Tư liệu 1</a:t>
            </a:r>
          </a:p>
          <a:p>
            <a:pPr marL="411480" indent="-365760">
              <a:spcAft>
                <a:spcPts val="900"/>
              </a:spcAft>
              <a:buFont typeface="Arial"/>
              <a:buChar char="•"/>
            </a:pPr>
            <a:r>
              <a:rPr sz="2800" b="0" i="0">
                <a:solidFill>
                  <a:srgbClr val="4A403A"/>
                </a:solidFill>
                <a:latin typeface="Arial"/>
              </a:rPr>
              <a:t>Chỉ ra 1 thuận lợi và 1 thách thức của điều kiện tự nhiên; vì sao nhà nước đầu tiên ra đời?</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 5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Sự ra đời nhà nước Văn Lang – Âu Lạc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Nhà nước VĂN LANG: ra đời cách nay khoảng 2 700 năm, tồn tại đến năm 208 TCN; kinh đô Phong Châu (Phú Thọ); tổ chức còn sơ khai</a:t>
            </a:r>
          </a:p>
          <a:p>
            <a:pPr marL="411480" indent="-365760">
              <a:spcAft>
                <a:spcPts val="900"/>
              </a:spcAft>
              <a:buFont typeface="Arial"/>
              <a:buChar char="•"/>
            </a:pPr>
            <a:r>
              <a:rPr sz="2800" b="0" i="0">
                <a:solidFill>
                  <a:srgbClr val="4A403A"/>
                </a:solidFill>
                <a:latin typeface="Arial"/>
              </a:rPr>
              <a:t>Nhà nước ÂU LẠC (208 – 179 TCN): kinh đô Cổ Loa (Hà Nội); đứng đầu là Thục Phán – An Dương Vương</a:t>
            </a:r>
          </a:p>
          <a:p>
            <a:pPr marL="411480" indent="-365760">
              <a:spcAft>
                <a:spcPts val="900"/>
              </a:spcAft>
              <a:buFont typeface="Arial"/>
              <a:buChar char="•"/>
            </a:pPr>
            <a:r>
              <a:rPr sz="2800" b="0" i="0">
                <a:solidFill>
                  <a:srgbClr val="4A403A"/>
                </a:solidFill>
                <a:latin typeface="Arial"/>
              </a:rPr>
              <a:t>Giúp việc cho vua là Lạc hầu; địa phương do các Lạc tướng cai quản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Sơ đồ tổ chức Nhà nước Văn Lang</a:t>
            </a:r>
          </a:p>
        </p:txBody>
      </p:sp>
      <p:sp>
        <p:nvSpPr>
          <p:cNvPr id="5" name="Rectangle 4"/>
          <p:cNvSpPr/>
          <p:nvPr/>
        </p:nvSpPr>
        <p:spPr>
          <a:xfrm>
            <a:off x="3789824" y="1408176"/>
            <a:ext cx="461204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3.jpg"/>
          <p:cNvPicPr>
            <a:picLocks noChangeAspect="1"/>
          </p:cNvPicPr>
          <p:nvPr/>
        </p:nvPicPr>
        <p:blipFill>
          <a:blip r:embed="rId3"/>
          <a:stretch>
            <a:fillRect/>
          </a:stretch>
        </p:blipFill>
        <p:spPr>
          <a:xfrm>
            <a:off x="3844688" y="1463040"/>
            <a:ext cx="450231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tr.61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000" b="1" i="0">
                <a:solidFill>
                  <a:srgbClr val="4A403A"/>
                </a:solidFill>
                <a:latin typeface="Arial"/>
              </a:rPr>
              <a:t>Theo sơ đồ tổ chức Nhà nước Văn Lang, người đứng đầu đơn vị hành chính 'bộ' ở địa phương là ai?</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Hùng Vương</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Lạc hầu</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Lạc tướng</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Bồ chính</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sơ đồ tổ chức Nhà nước Văn Lang, người đứng đầu đơn vị hành chính 'bộ' ở địa phương là ai?</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Hùng Vương</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Lạc hầu</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Lạc tướng</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Bồ chính</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000" b="0" i="0">
                <a:solidFill>
                  <a:srgbClr val="4A403A"/>
                </a:solidFill>
                <a:latin typeface="Arial"/>
              </a:rPr>
              <a:t>Giải thích: Hình 3 SGK tr.61: trung ương – Hùng Vương (giúp việc là Lạc hầu); địa phương – Bộ (đứng đầu là Lạc tướng); Chiềng, chạ (đứng đầu là Bồ chính).</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Hoạt động kinh tế của cư dân Văn Lang – Âu Lạc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Khai phá đất đai, mở rộng diện tích trồng trọt: làm rẫy (vùng đồi núi) và làm ruộng lúa nước (vùng đồng bằng)</a:t>
            </a:r>
          </a:p>
          <a:p>
            <a:pPr marL="411480" indent="-365760">
              <a:spcAft>
                <a:spcPts val="900"/>
              </a:spcAft>
              <a:buFont typeface="Arial"/>
              <a:buChar char="•"/>
            </a:pPr>
            <a:r>
              <a:rPr sz="2800" b="0" i="0">
                <a:solidFill>
                  <a:srgbClr val="4A403A"/>
                </a:solidFill>
                <a:latin typeface="Arial"/>
              </a:rPr>
              <a:t>Bước tiến lớn về công cụ, kĩ thuật canh tác nông nghiệp; chăn nuôi, đánh bắt thuỷ sản, thủ công cũng phát triển</a:t>
            </a:r>
          </a:p>
          <a:p>
            <a:pPr marL="411480" indent="-365760">
              <a:spcAft>
                <a:spcPts val="900"/>
              </a:spcAft>
              <a:buFont typeface="Arial"/>
              <a:buChar char="•"/>
            </a:pPr>
            <a:r>
              <a:rPr sz="2800" b="0" i="0">
                <a:solidFill>
                  <a:srgbClr val="4A403A"/>
                </a:solidFill>
                <a:latin typeface="Arial"/>
              </a:rPr>
              <a:t>Thời Đông Sơn: nghề đúc đồng phát triển vượt bậc – công cụ lao động, vũ khí, trống đồng, thạp đồng chế tác tinh xảo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Muôi đồng, lưỡi cày đồng, trống đồng Hoàng Hạ</a:t>
            </a:r>
          </a:p>
        </p:txBody>
      </p:sp>
      <p:sp>
        <p:nvSpPr>
          <p:cNvPr id="5" name="Rectangle 4"/>
          <p:cNvSpPr/>
          <p:nvPr/>
        </p:nvSpPr>
        <p:spPr>
          <a:xfrm>
            <a:off x="4527571" y="1408176"/>
            <a:ext cx="313655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456.jpg"/>
          <p:cNvPicPr>
            <a:picLocks noChangeAspect="1"/>
          </p:cNvPicPr>
          <p:nvPr/>
        </p:nvPicPr>
        <p:blipFill>
          <a:blip r:embed="rId3"/>
          <a:stretch>
            <a:fillRect/>
          </a:stretch>
        </p:blipFill>
        <p:spPr>
          <a:xfrm>
            <a:off x="4582435" y="1463040"/>
            <a:ext cx="302682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5, 6 – SGK tr.62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Cho đến nay, trên lãnh thổ Việt Nam đã phát hiện gần bao nhiêu trống đồng Đông Sơn?</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Gần 30</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Gần 300</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Gần 3 000</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Cho đến nay, trên lãnh thổ Việt Nam đã phát hiện gần bao nhiêu trống đồng Đông Sơn?</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Gần 30</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Gần 300</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Gần 3 000</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tr.62 (Em có biết): cho đến nay đã có gần 300 trống đồng Đông Sơn được phát hiện trên lãnh thổ Việt Nam; Việt Nam là trung tâm xuất hiện, truyền bá sớm và quan trọng.</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Đời sống vật chất của cư dân Văn Lang – Âu Lạc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ĂN: lương thực chính là lúa gạo; rau, củ, quả, cá, thịt (săn bắt, chăn nuôi)</a:t>
            </a:r>
          </a:p>
          <a:p>
            <a:pPr marL="411480" indent="-365760">
              <a:spcAft>
                <a:spcPts val="900"/>
              </a:spcAft>
              <a:buFont typeface="Arial"/>
              <a:buChar char="•"/>
            </a:pPr>
            <a:r>
              <a:rPr sz="2800" b="0" i="0">
                <a:solidFill>
                  <a:srgbClr val="4A403A"/>
                </a:solidFill>
                <a:latin typeface="Arial"/>
              </a:rPr>
              <a:t>MẶC: phụ nữ mặc váy, áo yếm; đàn ông đóng khố, ở trần, đi chân đất; trang sức bằng sừng, ngà, đá, kim loại</a:t>
            </a:r>
          </a:p>
          <a:p>
            <a:pPr marL="411480" indent="-365760">
              <a:spcAft>
                <a:spcPts val="900"/>
              </a:spcAft>
              <a:buFont typeface="Arial"/>
              <a:buChar char="•"/>
            </a:pPr>
            <a:r>
              <a:rPr sz="2800" b="0" i="0">
                <a:solidFill>
                  <a:srgbClr val="4A403A"/>
                </a:solidFill>
                <a:latin typeface="Arial"/>
              </a:rPr>
              <a:t>Ở: nhà sàn bằng gỗ, tre, nứa, lá; xóm làng định cư</a:t>
            </a:r>
          </a:p>
          <a:p>
            <a:pPr marL="411480" indent="-365760">
              <a:spcAft>
                <a:spcPts val="900"/>
              </a:spcAft>
              <a:buFont typeface="Arial"/>
              <a:buChar char="•"/>
            </a:pPr>
            <a:r>
              <a:rPr sz="2800" b="0" i="0">
                <a:solidFill>
                  <a:srgbClr val="4A403A"/>
                </a:solidFill>
                <a:latin typeface="Arial"/>
              </a:rPr>
              <a:t>ĐI LẠI: tận dụng đường thuỷ – thuyền, bè</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Giải mã hoa văn trên đồ đồng Đông Sơn</a:t>
            </a:r>
          </a:p>
        </p:txBody>
      </p:sp>
      <p:sp>
        <p:nvSpPr>
          <p:cNvPr id="5" name="Rectangle 4"/>
          <p:cNvSpPr/>
          <p:nvPr/>
        </p:nvSpPr>
        <p:spPr>
          <a:xfrm>
            <a:off x="3487064" y="1408176"/>
            <a:ext cx="521756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7.jpg"/>
          <p:cNvPicPr>
            <a:picLocks noChangeAspect="1"/>
          </p:cNvPicPr>
          <p:nvPr/>
        </p:nvPicPr>
        <p:blipFill>
          <a:blip r:embed="rId3"/>
          <a:stretch>
            <a:fillRect/>
          </a:stretch>
        </p:blipFill>
        <p:spPr>
          <a:xfrm>
            <a:off x="3541928" y="1463040"/>
            <a:ext cx="510783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7 – SGK tr.63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Thám tử hoa văn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Quan sát Hình 7.1 – 7.4: mỗi hình cho em biết điều gì về đời sống của người Việt cổ?</a:t>
            </a:r>
          </a:p>
          <a:p>
            <a:pPr marL="411480" indent="-365760">
              <a:spcAft>
                <a:spcPts val="900"/>
              </a:spcAft>
              <a:buFont typeface="Arial"/>
              <a:buChar char="•"/>
            </a:pPr>
            <a:r>
              <a:rPr sz="2800" b="0" i="0">
                <a:solidFill>
                  <a:srgbClr val="4A403A"/>
                </a:solidFill>
                <a:latin typeface="Arial"/>
              </a:rPr>
              <a:t>Ghép mỗi hình với một mảng đời sống: sản xuất – nhà ở – đi lại – tinh thần</a:t>
            </a:r>
          </a:p>
          <a:p>
            <a:pPr marL="411480" indent="-365760">
              <a:spcAft>
                <a:spcPts val="900"/>
              </a:spcAft>
              <a:buFont typeface="Arial"/>
              <a:buChar char="•"/>
            </a:pPr>
            <a:r>
              <a:rPr sz="2800" b="0" i="0">
                <a:solidFill>
                  <a:srgbClr val="4A403A"/>
                </a:solidFill>
                <a:latin typeface="Arial"/>
              </a:rPr>
              <a:t>Mỗi nhóm trình bày 1 phút 'bằng chứng → kết luận'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mỗi nhóm 1–2 hình</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Đời sống tinh thần của cư dân Văn Lang – Âu Lạc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TÍN NGƯỠNG: thờ cúng tổ tiên và người có công với cộng đồng; thờ các vị thần tự nhiên; tín ngưỡng phồn thực</a:t>
            </a:r>
          </a:p>
          <a:p>
            <a:pPr marL="411480" indent="-365760">
              <a:spcAft>
                <a:spcPts val="900"/>
              </a:spcAft>
              <a:buFont typeface="Arial"/>
              <a:buChar char="•"/>
            </a:pPr>
            <a:r>
              <a:rPr sz="2800" b="0" i="0">
                <a:solidFill>
                  <a:srgbClr val="4A403A"/>
                </a:solidFill>
                <a:latin typeface="Arial"/>
              </a:rPr>
              <a:t>NGHỆ THUẬT: trống đồng, thạp đồng, đồ trang sức, tượng người, chim, thú… vừa tinh xảo vừa giàu tính nghệ thuật</a:t>
            </a:r>
          </a:p>
          <a:p>
            <a:pPr marL="411480" indent="-365760">
              <a:spcAft>
                <a:spcPts val="900"/>
              </a:spcAft>
              <a:buFont typeface="Arial"/>
              <a:buChar char="•"/>
            </a:pPr>
            <a:r>
              <a:rPr sz="2800" b="0" i="0">
                <a:solidFill>
                  <a:srgbClr val="4A403A"/>
                </a:solidFill>
                <a:latin typeface="Arial"/>
              </a:rPr>
              <a:t>ÂM NHẠC: trống đồng là nhạc khí trong lễ, tết; cảnh nam nữ múa, hát, thổi khèn, sênh, chuông, phách…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Đồ trang sức của cư dân Đông Sơn</a:t>
            </a:r>
          </a:p>
        </p:txBody>
      </p:sp>
      <p:sp>
        <p:nvSpPr>
          <p:cNvPr id="5" name="Rectangle 4"/>
          <p:cNvSpPr/>
          <p:nvPr/>
        </p:nvSpPr>
        <p:spPr>
          <a:xfrm>
            <a:off x="3011902" y="1408176"/>
            <a:ext cx="616788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8.jpg"/>
          <p:cNvPicPr>
            <a:picLocks noChangeAspect="1"/>
          </p:cNvPicPr>
          <p:nvPr/>
        </p:nvPicPr>
        <p:blipFill>
          <a:blip r:embed="rId3"/>
          <a:stretch>
            <a:fillRect/>
          </a:stretch>
        </p:blipFill>
        <p:spPr>
          <a:xfrm>
            <a:off x="3066766" y="1463040"/>
            <a:ext cx="605816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 SGK tr.63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Ý nghĩa của văn minh Văn Lang – Âu Lạc (Tư liệu 2)</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Đọc Tư liệu 2 (Phan Huy Lê): nền văn minh của người Việt cổ với biểu tượng trống đồng Đông Sơn là nền văn minh nông nghiệp trồng lúa nước…</a:t>
            </a:r>
          </a:p>
          <a:p>
            <a:pPr marL="411480" indent="-365760">
              <a:spcAft>
                <a:spcPts val="900"/>
              </a:spcAft>
              <a:buFont typeface="Arial"/>
              <a:buChar char="•"/>
            </a:pPr>
            <a:r>
              <a:rPr sz="2600" b="0" i="0">
                <a:solidFill>
                  <a:srgbClr val="4A403A"/>
                </a:solidFill>
                <a:latin typeface="Arial"/>
              </a:rPr>
              <a:t>Em hiểu thế nào là 'xác lập lối sống Việt Nam, truyền thống Việt Nam'?</a:t>
            </a:r>
          </a:p>
          <a:p>
            <a:pPr marL="411480" indent="-365760">
              <a:spcAft>
                <a:spcPts val="900"/>
              </a:spcAft>
              <a:buFont typeface="Arial"/>
              <a:buChar char="•"/>
            </a:pPr>
            <a:r>
              <a:rPr sz="2600" b="0" i="0">
                <a:solidFill>
                  <a:srgbClr val="4A403A"/>
                </a:solidFill>
                <a:latin typeface="Arial"/>
              </a:rPr>
              <a:t>Tóm tắt ý nghĩa, giá trị của nền văn minh này trong lịch sử Việt Nam</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 3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Văn minh Chăm-pa: cơ sở hình thành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4A403A"/>
                </a:solidFill>
                <a:latin typeface="Arial"/>
              </a:rPr>
              <a:t>Hình thành, phát triển từ thế kỉ II đến thế kỉ XV, trên các tỉnh duyên hải miền Trung và một phần cao nguyên Trường Sơn</a:t>
            </a:r>
          </a:p>
          <a:p>
            <a:pPr marL="411480" indent="-365760">
              <a:spcAft>
                <a:spcPts val="800"/>
              </a:spcAft>
              <a:buFont typeface="Arial"/>
              <a:buChar char="•"/>
            </a:pPr>
            <a:r>
              <a:rPr sz="2400" b="0" i="0">
                <a:solidFill>
                  <a:srgbClr val="4A403A"/>
                </a:solidFill>
                <a:latin typeface="Arial"/>
              </a:rPr>
              <a:t>TỰ NHIÊN: phía đông giáp biển, phía tây là rừng núi; nhiều lâm thổ sản quý (nổi tiếng nhất là trầm hương), nhiều hải sản; nằm bên tuyến đường biển quốc tế → giao lưu thuận lợi</a:t>
            </a:r>
          </a:p>
          <a:p>
            <a:pPr marL="411480" indent="-365760">
              <a:spcAft>
                <a:spcPts val="800"/>
              </a:spcAft>
              <a:buFont typeface="Arial"/>
              <a:buChar char="•"/>
            </a:pPr>
            <a:r>
              <a:rPr sz="2400" b="0" i="0">
                <a:solidFill>
                  <a:srgbClr val="4A403A"/>
                </a:solidFill>
                <a:latin typeface="Arial"/>
              </a:rPr>
              <a:t>Thách thức: khí hậu khô hạn, đồng bằng hẹp, bị chia cắt bởi các dải núi (Tư liệu 3)</a:t>
            </a:r>
          </a:p>
          <a:p>
            <a:pPr marL="411480" indent="-365760">
              <a:spcAft>
                <a:spcPts val="800"/>
              </a:spcAft>
              <a:buFont typeface="Arial"/>
              <a:buChar char="•"/>
            </a:pPr>
            <a:r>
              <a:rPr sz="2400" b="0" i="0">
                <a:solidFill>
                  <a:srgbClr val="4A403A"/>
                </a:solidFill>
                <a:latin typeface="Arial"/>
              </a:rPr>
              <a:t>XÃ HỘI: nền tảng văn hoá Sa Huỳnh (khoảng thế kỉ V TCN); sớm tiếp xúc, tiếp thu văn minh Ấn Độ (thương nhân, chữ viết, tôn giáo, tư tưởng, mô hình nhà nước, pháp luật)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Sông Thu Bồn – cội nguồn văn minh Chăm-pa</a:t>
            </a:r>
          </a:p>
        </p:txBody>
      </p:sp>
      <p:sp>
        <p:nvSpPr>
          <p:cNvPr id="5" name="Rectangle 4"/>
          <p:cNvSpPr/>
          <p:nvPr/>
        </p:nvSpPr>
        <p:spPr>
          <a:xfrm>
            <a:off x="2603159" y="1408176"/>
            <a:ext cx="698537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9.jpg"/>
          <p:cNvPicPr>
            <a:picLocks noChangeAspect="1"/>
          </p:cNvPicPr>
          <p:nvPr/>
        </p:nvPicPr>
        <p:blipFill>
          <a:blip r:embed="rId3"/>
          <a:stretch>
            <a:fillRect/>
          </a:stretch>
        </p:blipFill>
        <p:spPr>
          <a:xfrm>
            <a:off x="2658023" y="1463040"/>
            <a:ext cx="687564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9 – SGK tr.65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Sự ra đời nhà nước và kinh tế Chăm-pa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Năm 192, dưới sự lãnh đạo của Khu Liên, nhân dân huyện Tượng Lâm lật đổ ách thống trị của nhà Hán, lập nước Lâm Ấp (sau gọi là Chăm-pa); kinh đô Sin-ha-pu-ra ở Trà Kiệu (Đà Nẵng)</a:t>
            </a:r>
          </a:p>
          <a:p>
            <a:pPr marL="411480" indent="-365760">
              <a:spcAft>
                <a:spcPts val="900"/>
              </a:spcAft>
              <a:buFont typeface="Arial"/>
              <a:buChar char="•"/>
            </a:pPr>
            <a:r>
              <a:rPr sz="2600" b="0" i="0">
                <a:solidFill>
                  <a:srgbClr val="4A403A"/>
                </a:solidFill>
                <a:latin typeface="Arial"/>
              </a:rPr>
              <a:t>Đứng đầu là vua (thường được đồng nhất với một vị thần), quyền lực tối cao, cha truyền con nối; dưới có hai đại thần (văn – võ); địa phương chia châu – huyện – làng</a:t>
            </a:r>
          </a:p>
          <a:p>
            <a:pPr marL="411480" indent="-365760">
              <a:spcAft>
                <a:spcPts val="900"/>
              </a:spcAft>
              <a:buFont typeface="Arial"/>
              <a:buChar char="•"/>
            </a:pPr>
            <a:r>
              <a:rPr sz="2600" b="0" i="0">
                <a:solidFill>
                  <a:srgbClr val="4A403A"/>
                </a:solidFill>
                <a:latin typeface="Arial"/>
              </a:rPr>
              <a:t>Kinh tế: trồng lúa, chăn nuôi, thủ công (gốm, dệt, luyện kim) và buôn bán đường biển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Chăm-pa: thương cảng và buôn bán quốc tế</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Nằm bên tuyến đường buôn bán quốc tế qua Biển Đông → cầu nối buôn bán quốc tế</a:t>
            </a:r>
          </a:p>
          <a:p>
            <a:pPr marL="411480" indent="-365760">
              <a:spcAft>
                <a:spcPts val="900"/>
              </a:spcAft>
              <a:buFont typeface="Arial"/>
              <a:buChar char="•"/>
            </a:pPr>
            <a:r>
              <a:rPr sz="2800" b="0" i="0">
                <a:solidFill>
                  <a:srgbClr val="4A403A"/>
                </a:solidFill>
                <a:latin typeface="Arial"/>
              </a:rPr>
              <a:t>Nhiều cảng thị nổi tiếng: Đại Chiêm (Đà Nẵng), Thị Nại (Gia Lai), Pan-đu-ran-ga (Khánh Hoà)</a:t>
            </a:r>
          </a:p>
          <a:p>
            <a:pPr marL="411480" indent="-365760">
              <a:spcAft>
                <a:spcPts val="900"/>
              </a:spcAft>
              <a:buFont typeface="Arial"/>
              <a:buChar char="•"/>
            </a:pPr>
            <a:r>
              <a:rPr sz="2800" b="0" i="0">
                <a:solidFill>
                  <a:srgbClr val="4A403A"/>
                </a:solidFill>
                <a:latin typeface="Arial"/>
              </a:rPr>
              <a:t>BÁN: trầm hương, kì nam, ngọc trai… · MUA: thuỷ tinh (Ấn Độ), mã não (Thái Lan), gương đồng (Trung Quốc), đồ gốm xanh cô-ban (A-rập)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2900" b="1" i="0">
                <a:solidFill>
                  <a:srgbClr val="4A403A"/>
                </a:solidFill>
                <a:latin typeface="Arial"/>
              </a:rPr>
              <a:t>Cảng thị Đại Chiêm – một trong các thương cảng nổi tiếng của Chăm-pa – nay thuộc địa phương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Khánh Hoà</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Gia Lai</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Thành phố Đà Nẵng</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Cảng thị Đại Chiêm – một trong các thương cảng nổi tiếng của Chăm-pa – nay thuộc địa phương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Khánh Hoà</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Gia Lai</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Thành phố Đà Nẵng</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tr.66: các cảng thị Chăm-pa gồm Đại Chiêm (thành phố Đà Nẵng), Thị Nại (tỉnh Gia Lai), Pan-đu-ran-ga (tỉnh Khánh Hoà).</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Đời sống vật chất và tinh thần của người Chăm</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VẬT CHẤT: ăn cơm, rau, cá…; mặc mảnh vải 'ka-ma' quấn quanh người, mùa đông khoác áo dày; ở nhà sàn gỗ, tre, lá</a:t>
            </a:r>
          </a:p>
          <a:p>
            <a:pPr marL="411480" indent="-365760">
              <a:spcAft>
                <a:spcPts val="900"/>
              </a:spcAft>
              <a:buFont typeface="Arial"/>
              <a:buChar char="•"/>
            </a:pPr>
            <a:r>
              <a:rPr sz="2800" b="0" i="0">
                <a:solidFill>
                  <a:srgbClr val="4A403A"/>
                </a:solidFill>
                <a:latin typeface="Arial"/>
              </a:rPr>
              <a:t>TÍN NGƯỠNG – TÔN GIÁO: tín ngưỡng bản địa + tiếp thu Phật giáo, Hin-đu giáo, Hồi giáo; lễ hội gắn với các cụm đền tháp Chăm</a:t>
            </a:r>
          </a:p>
          <a:p>
            <a:pPr marL="411480" indent="-365760">
              <a:spcAft>
                <a:spcPts val="900"/>
              </a:spcAft>
              <a:buFont typeface="Arial"/>
              <a:buChar char="•"/>
            </a:pPr>
            <a:r>
              <a:rPr sz="2800" b="0" i="0">
                <a:solidFill>
                  <a:srgbClr val="4A403A"/>
                </a:solidFill>
                <a:latin typeface="Arial"/>
              </a:rPr>
              <a:t>CHỮ VIẾT: dựa trên chữ Phạn sáng tạo chữ Chăm cổ – loại chữ viết cổ nhất ở Đông Nam Á, duy trì đến ngày nay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Kiến trúc, điêu khắc Chăm-pa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Di tích, công trình tôn giáo: tháp Mỹ Khánh (Huế), Phật viện Đồng Dương (Đà Nẵng), tháp Bà Pô Na-ga (Khánh Hoà), tháp Cánh Tiên, Dương Long (Gia Lai)…</a:t>
            </a:r>
          </a:p>
          <a:p>
            <a:pPr marL="411480" indent="-365760">
              <a:spcAft>
                <a:spcPts val="900"/>
              </a:spcAft>
              <a:buFont typeface="Arial"/>
              <a:buChar char="•"/>
            </a:pPr>
            <a:r>
              <a:rPr sz="2800" b="0" i="0">
                <a:solidFill>
                  <a:srgbClr val="4A403A"/>
                </a:solidFill>
                <a:latin typeface="Arial"/>
              </a:rPr>
              <a:t>Đặc biệt: Thánh địa Mỹ Sơn (Đà Nẵng)</a:t>
            </a:r>
          </a:p>
          <a:p>
            <a:pPr marL="411480" indent="-365760">
              <a:spcAft>
                <a:spcPts val="900"/>
              </a:spcAft>
              <a:buFont typeface="Arial"/>
              <a:buChar char="•"/>
            </a:pPr>
            <a:r>
              <a:rPr sz="2800" b="0" i="0">
                <a:solidFill>
                  <a:srgbClr val="4A403A"/>
                </a:solidFill>
                <a:latin typeface="Arial"/>
              </a:rPr>
              <a:t>Điêu khắc đặc sắc: tượng và phù điêu trang trí trên đài thờ, đền, tháp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Tháp Bà Pô Na-ga (Khánh Hoà)</a:t>
            </a:r>
          </a:p>
        </p:txBody>
      </p:sp>
      <p:sp>
        <p:nvSpPr>
          <p:cNvPr id="5" name="Rectangle 4"/>
          <p:cNvSpPr/>
          <p:nvPr/>
        </p:nvSpPr>
        <p:spPr>
          <a:xfrm>
            <a:off x="3082391" y="1408176"/>
            <a:ext cx="602691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0.jpg"/>
          <p:cNvPicPr>
            <a:picLocks noChangeAspect="1"/>
          </p:cNvPicPr>
          <p:nvPr/>
        </p:nvPicPr>
        <p:blipFill>
          <a:blip r:embed="rId3"/>
          <a:stretch>
            <a:fillRect/>
          </a:stretch>
        </p:blipFill>
        <p:spPr>
          <a:xfrm>
            <a:off x="3137255" y="1463040"/>
            <a:ext cx="591718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10 – SGK tr.67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Thánh địa Mỹ Sơn</a:t>
            </a:r>
          </a:p>
        </p:txBody>
      </p:sp>
      <p:sp>
        <p:nvSpPr>
          <p:cNvPr id="5" name="Rectangle 4"/>
          <p:cNvSpPr/>
          <p:nvPr/>
        </p:nvSpPr>
        <p:spPr>
          <a:xfrm>
            <a:off x="859536" y="1521100"/>
            <a:ext cx="10472623" cy="4044399"/>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1.jpg"/>
          <p:cNvPicPr>
            <a:picLocks noChangeAspect="1"/>
          </p:cNvPicPr>
          <p:nvPr/>
        </p:nvPicPr>
        <p:blipFill>
          <a:blip r:embed="rId3"/>
          <a:stretch>
            <a:fillRect/>
          </a:stretch>
        </p:blipFill>
        <p:spPr>
          <a:xfrm>
            <a:off x="914400" y="1575964"/>
            <a:ext cx="10362895" cy="3934671"/>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11 – SGK tr.67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Tượng Phật Đồng Dương</a:t>
            </a:r>
          </a:p>
        </p:txBody>
      </p:sp>
      <p:sp>
        <p:nvSpPr>
          <p:cNvPr id="5" name="Rectangle 4"/>
          <p:cNvSpPr/>
          <p:nvPr/>
        </p:nvSpPr>
        <p:spPr>
          <a:xfrm>
            <a:off x="3200235" y="1408176"/>
            <a:ext cx="579122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2.jpg"/>
          <p:cNvPicPr>
            <a:picLocks noChangeAspect="1"/>
          </p:cNvPicPr>
          <p:nvPr/>
        </p:nvPicPr>
        <p:blipFill>
          <a:blip r:embed="rId3"/>
          <a:stretch>
            <a:fillRect/>
          </a:stretch>
        </p:blipFill>
        <p:spPr>
          <a:xfrm>
            <a:off x="3255099" y="1463040"/>
            <a:ext cx="568149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4A403A"/>
                </a:solidFill>
                <a:latin typeface="Arial"/>
              </a:rPr>
              <a:t>Hình 12 – SGK tr.68 · Pho tượng nặng 120 kg, cao 119 cm – tượng Phật bằng đồng lớn nhất được tìm thấy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Phù điêu Krít-na Gô-va-ha-na Khương Mỹ</a:t>
            </a:r>
          </a:p>
        </p:txBody>
      </p:sp>
      <p:sp>
        <p:nvSpPr>
          <p:cNvPr id="5" name="Rectangle 4"/>
          <p:cNvSpPr/>
          <p:nvPr/>
        </p:nvSpPr>
        <p:spPr>
          <a:xfrm>
            <a:off x="3267303" y="1408176"/>
            <a:ext cx="5657088"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3.jpg"/>
          <p:cNvPicPr>
            <a:picLocks noChangeAspect="1"/>
          </p:cNvPicPr>
          <p:nvPr/>
        </p:nvPicPr>
        <p:blipFill>
          <a:blip r:embed="rId3"/>
          <a:stretch>
            <a:fillRect/>
          </a:stretch>
        </p:blipFill>
        <p:spPr>
          <a:xfrm>
            <a:off x="3322167" y="1463040"/>
            <a:ext cx="554736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13 – SGK tr.68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Hướng dẫn viên Chăm-pa</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chọn 1 di tích hoặc hiện vật Chăm-pa trong Hình 10–13</a:t>
            </a:r>
          </a:p>
          <a:p>
            <a:pPr marL="411480" indent="-365760">
              <a:spcAft>
                <a:spcPts val="900"/>
              </a:spcAft>
              <a:buFont typeface="Arial"/>
              <a:buChar char="•"/>
            </a:pPr>
            <a:r>
              <a:rPr sz="2800" b="0" i="0">
                <a:solidFill>
                  <a:srgbClr val="4A403A"/>
                </a:solidFill>
                <a:latin typeface="Arial"/>
              </a:rPr>
              <a:t>Giới thiệu như một hướng dẫn viên du lịch trong 1 phút: tên, địa điểm, loại hình, giá trị</a:t>
            </a:r>
          </a:p>
          <a:p>
            <a:pPr marL="411480" indent="-365760">
              <a:spcAft>
                <a:spcPts val="900"/>
              </a:spcAft>
              <a:buFont typeface="Arial"/>
              <a:buChar char="•"/>
            </a:pPr>
            <a:r>
              <a:rPr sz="2800" b="0" i="0">
                <a:solidFill>
                  <a:srgbClr val="4A403A"/>
                </a:solidFill>
                <a:latin typeface="Arial"/>
              </a:rPr>
              <a:t>Nêu 1 việc em có thể làm để bảo tồn di sản đó</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300" b="1" i="0">
                <a:solidFill>
                  <a:srgbClr val="FFFFFF"/>
                </a:solidFill>
                <a:latin typeface="Arial"/>
              </a:rPr>
              <a:t>Nhóm 4 em – trình bày 1 phút/nhóm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 Văn minh Phù Nam: cơ sở hình thành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TỰ NHIÊN: địa bàn chủ yếu là Nam Bộ Việt Nam ngày nay, thuộc hạ lưu sông Mê Công; phù sa bồi đắp, đồng bằng màu mỡ; kênh rạch chằng chịt thuận tiện thuyền bè</a:t>
            </a:r>
          </a:p>
          <a:p>
            <a:pPr marL="411480" indent="-365760">
              <a:spcAft>
                <a:spcPts val="800"/>
              </a:spcAft>
              <a:buFont typeface="Arial"/>
              <a:buChar char="•"/>
            </a:pPr>
            <a:r>
              <a:rPr sz="2300" b="0" i="0">
                <a:solidFill>
                  <a:srgbClr val="4A403A"/>
                </a:solidFill>
                <a:latin typeface="Arial"/>
              </a:rPr>
              <a:t>XÃ HỘI: cội nguồn từ văn hoá tiền Óc Eo ở Nam Bộ; cuối thiên niên kỉ I TCN nông nghiệp, thủ công, trao đổi hàng hoá phát triển → cấu trúc làng nông – chài – thương nghiệp, các đô thị sơ khai</a:t>
            </a:r>
          </a:p>
          <a:p>
            <a:pPr marL="411480" indent="-365760">
              <a:spcAft>
                <a:spcPts val="800"/>
              </a:spcAft>
              <a:buFont typeface="Arial"/>
              <a:buChar char="•"/>
            </a:pPr>
            <a:r>
              <a:rPr sz="2300" b="0" i="0">
                <a:solidFill>
                  <a:srgbClr val="4A403A"/>
                </a:solidFill>
                <a:latin typeface="Arial"/>
              </a:rPr>
              <a:t>Cư dân bản địa kết hợp với cư dân Nam Đảo di cư đến → tiền đề thành lập Vương quốc Phù Nam</a:t>
            </a:r>
          </a:p>
          <a:p>
            <a:pPr marL="411480" indent="-365760">
              <a:spcAft>
                <a:spcPts val="800"/>
              </a:spcAft>
              <a:buFont typeface="Arial"/>
              <a:buChar char="•"/>
            </a:pPr>
            <a:r>
              <a:rPr sz="2300" b="0" i="0">
                <a:solidFill>
                  <a:srgbClr val="4A403A"/>
                </a:solidFill>
                <a:latin typeface="Arial"/>
              </a:rPr>
              <a:t>Chịu ảnh hưởng mạnh mẽ của văn minh Ấn Độ, truyền bá chủ yếu qua thương mại biển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Nồi và cà ràng – hiện vật văn hoá tiền Óc Eo</a:t>
            </a:r>
          </a:p>
        </p:txBody>
      </p:sp>
      <p:sp>
        <p:nvSpPr>
          <p:cNvPr id="5" name="Rectangle 4"/>
          <p:cNvSpPr/>
          <p:nvPr/>
        </p:nvSpPr>
        <p:spPr>
          <a:xfrm>
            <a:off x="4610988" y="1408176"/>
            <a:ext cx="296971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4.jpg"/>
          <p:cNvPicPr>
            <a:picLocks noChangeAspect="1"/>
          </p:cNvPicPr>
          <p:nvPr/>
        </p:nvPicPr>
        <p:blipFill>
          <a:blip r:embed="rId3"/>
          <a:stretch>
            <a:fillRect/>
          </a:stretch>
        </p:blipFill>
        <p:spPr>
          <a:xfrm>
            <a:off x="4665852" y="1463040"/>
            <a:ext cx="285998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14 – SGK tr.69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Nhà nước và kinh tế Phù Nam</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Khoảng đầu Công nguyên, Vương quốc Phù Nam thành lập trên cơ sở tập hợp nhiều tiểu quốc; đứng đầu là vua (vương quyền và thần quyền), giúp việc là các quan lại</a:t>
            </a:r>
          </a:p>
          <a:p>
            <a:pPr marL="411480" indent="-365760">
              <a:spcAft>
                <a:spcPts val="900"/>
              </a:spcAft>
              <a:buFont typeface="Arial"/>
              <a:buChar char="•"/>
            </a:pPr>
            <a:r>
              <a:rPr sz="2600" b="0" i="0">
                <a:solidFill>
                  <a:srgbClr val="4A403A"/>
                </a:solidFill>
                <a:latin typeface="Arial"/>
              </a:rPr>
              <a:t>Thế kỉ III – V: nhà nước hoàn thiện, vươn lên thành vương quốc hùng mạnh; các nước Đốn Tốn, Xích Thổ, Chân Lạp phải thần phục (Tư liệu 6)</a:t>
            </a:r>
          </a:p>
          <a:p>
            <a:pPr marL="411480" indent="-365760">
              <a:spcAft>
                <a:spcPts val="900"/>
              </a:spcAft>
              <a:buFont typeface="Arial"/>
              <a:buChar char="•"/>
            </a:pPr>
            <a:r>
              <a:rPr sz="2600" b="0" i="0">
                <a:solidFill>
                  <a:srgbClr val="4A403A"/>
                </a:solidFill>
                <a:latin typeface="Arial"/>
              </a:rPr>
              <a:t>Một trong những trung tâm giao thương quan trọng bậc nhất: thương nhân Trung Quốc, Ấn Độ, Ba Tư ghé cảng Óc Eo; nông nghiệp và thủ công (luyện kim, nấu thuỷ tinh, đóng tàu, làm gốm) khá phát triển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Tiền cổ ở Óc Eo</a:t>
            </a:r>
          </a:p>
        </p:txBody>
      </p:sp>
      <p:sp>
        <p:nvSpPr>
          <p:cNvPr id="5" name="Rectangle 4"/>
          <p:cNvSpPr/>
          <p:nvPr/>
        </p:nvSpPr>
        <p:spPr>
          <a:xfrm>
            <a:off x="859536" y="1567691"/>
            <a:ext cx="10472623" cy="3951217"/>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516.jpg"/>
          <p:cNvPicPr>
            <a:picLocks noChangeAspect="1"/>
          </p:cNvPicPr>
          <p:nvPr/>
        </p:nvPicPr>
        <p:blipFill>
          <a:blip r:embed="rId3"/>
          <a:stretch>
            <a:fillRect/>
          </a:stretch>
        </p:blipFill>
        <p:spPr>
          <a:xfrm>
            <a:off x="914400" y="1622555"/>
            <a:ext cx="10362895" cy="3841489"/>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15, 16 – SGK tr.70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Việc tìm thấy đồng tiền vàng La Mã trong di chỉ Óc Eo (Hình 16) chứng tỏ điều gì?</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Óc Eo là trung tâm giao thương quốc tế</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Người Phù Nam chỉ buôn bán trong nước</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Phù Nam bị La Mã đô hộ</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Việc tìm thấy đồng tiền vàng La Mã trong di chỉ Óc Eo (Hình 16) chứng tỏ điều gì?</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Óc Eo là trung tâm giao thương quốc tế</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Người Phù Nam chỉ buôn bán trong nước</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Phù Nam bị La Mã đô hộ</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500"/>
              </a:spcAft>
            </a:pPr>
            <a:r>
              <a:rPr sz="1600" b="0" i="0">
                <a:solidFill>
                  <a:srgbClr val="4A403A"/>
                </a:solidFill>
                <a:latin typeface="Arial"/>
              </a:rPr>
              <a:t>Giải thích: Theo SGK tr.69–70: Phù Nam là một trong những trung tâm giao thương quan trọng bậc nhất lúc bấy giờ; thương nhân Trung Quốc, Ấn Độ, Ba Tư… ghé cảng Óc Eo để trao đổi, buôn bán. Đồng tiền vàng La Mã là bằng chứng về mạng lưới giao thương rộng lớn (suy luận từ hiện vật).</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Đời sống vật chất và tinh thần của cư dân Phù Nam</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VẬT CHẤT: lương thực chính là lúa gạo; thịt, thuỷ hải sản; đàn ông đóng khố, ở trần; phụ nữ mặc váy, áo, đeo vòng tay, khuyên tai; ở nhà sàn gỗ lợp mái lá; đi lại chủ yếu bằng thuyền trên kênh, rạch, sông ngòi</a:t>
            </a:r>
          </a:p>
          <a:p>
            <a:pPr marL="411480" indent="-365760">
              <a:spcAft>
                <a:spcPts val="900"/>
              </a:spcAft>
              <a:buFont typeface="Arial"/>
              <a:buChar char="•"/>
            </a:pPr>
            <a:r>
              <a:rPr sz="2700" b="0" i="0">
                <a:solidFill>
                  <a:srgbClr val="4A403A"/>
                </a:solidFill>
                <a:latin typeface="Arial"/>
              </a:rPr>
              <a:t>TÍN NGƯỠNG – TÔN GIÁO: tín ngưỡng thờ đa thần (tiêu biểu thần Mặt Trời), tín ngưỡng phồn thực; tiếp nhận Phật giáo, Hin-đu giáo từ giao lưu buôn bán với Ấn Độ</a:t>
            </a:r>
          </a:p>
          <a:p>
            <a:pPr marL="411480" indent="-365760">
              <a:spcAft>
                <a:spcPts val="900"/>
              </a:spcAft>
              <a:buFont typeface="Arial"/>
              <a:buChar char="•"/>
            </a:pPr>
            <a:r>
              <a:rPr sz="2700" b="0" i="0">
                <a:solidFill>
                  <a:srgbClr val="4A403A"/>
                </a:solidFill>
                <a:latin typeface="Arial"/>
              </a:rPr>
              <a:t>PHONG TỤC: chôn cất người chết bằng nhiều hình thức: thuỷ táng, hoả táng, thổ táng, điểu táng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Trang sức và tượng của cư dân Phù Nam</a:t>
            </a:r>
          </a:p>
        </p:txBody>
      </p:sp>
      <p:sp>
        <p:nvSpPr>
          <p:cNvPr id="5" name="Rectangle 4"/>
          <p:cNvSpPr/>
          <p:nvPr/>
        </p:nvSpPr>
        <p:spPr>
          <a:xfrm>
            <a:off x="1368261" y="1408176"/>
            <a:ext cx="945517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7.jpg"/>
          <p:cNvPicPr>
            <a:picLocks noChangeAspect="1"/>
          </p:cNvPicPr>
          <p:nvPr/>
        </p:nvPicPr>
        <p:blipFill>
          <a:blip r:embed="rId3"/>
          <a:stretch>
            <a:fillRect/>
          </a:stretch>
        </p:blipFill>
        <p:spPr>
          <a:xfrm>
            <a:off x="1423125" y="1463040"/>
            <a:ext cx="934544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17 – SGK tr.71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Tượng Phật và tượng thần Vi-snu (văn hoá Óc Eo)</a:t>
            </a:r>
          </a:p>
        </p:txBody>
      </p:sp>
      <p:sp>
        <p:nvSpPr>
          <p:cNvPr id="5" name="Rectangle 4"/>
          <p:cNvSpPr/>
          <p:nvPr/>
        </p:nvSpPr>
        <p:spPr>
          <a:xfrm>
            <a:off x="3742987" y="1408176"/>
            <a:ext cx="470571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_h18.jpg"/>
          <p:cNvPicPr>
            <a:picLocks noChangeAspect="1"/>
          </p:cNvPicPr>
          <p:nvPr/>
        </p:nvPicPr>
        <p:blipFill>
          <a:blip r:embed="rId3"/>
          <a:stretch>
            <a:fillRect/>
          </a:stretch>
        </p:blipFill>
        <p:spPr>
          <a:xfrm>
            <a:off x="3797851" y="1463040"/>
            <a:ext cx="459599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18 – SGK tr.71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So sánh nhanh: cơ sở hình thành</a:t>
            </a:r>
          </a:p>
        </p:txBody>
      </p:sp>
      <p:sp>
        <p:nvSpPr>
          <p:cNvPr id="5" name="Rounded Rectangle 4"/>
          <p:cNvSpPr/>
          <p:nvPr/>
        </p:nvSpPr>
        <p:spPr>
          <a:xfrm>
            <a:off x="640080" y="1508760"/>
            <a:ext cx="5272887" cy="777240"/>
          </a:xfrm>
          <a:prstGeom prst="roundRect">
            <a:avLst>
              <a:gd name="adj" fmla="val 2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Giống nhau</a:t>
            </a:r>
          </a:p>
        </p:txBody>
      </p:sp>
      <p:sp>
        <p:nvSpPr>
          <p:cNvPr id="6" name="Rounded Rectangle 5"/>
          <p:cNvSpPr/>
          <p:nvPr/>
        </p:nvSpPr>
        <p:spPr>
          <a:xfrm>
            <a:off x="640080" y="2423160"/>
            <a:ext cx="5272887" cy="3840480"/>
          </a:xfrm>
          <a:prstGeom prst="roundRect">
            <a:avLst>
              <a:gd name="adj" fmla="val 4000"/>
            </a:avLst>
          </a:prstGeom>
          <a:solidFill>
            <a:srgbClr val="FFFFFF"/>
          </a:solidFill>
          <a:ln w="31750">
            <a:solidFill>
              <a:srgbClr val="4A40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2514600"/>
            <a:ext cx="4998567" cy="365760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Đều có nguồn gốc bản địa từ các nền văn hoá lâu đời</a:t>
            </a:r>
          </a:p>
          <a:p>
            <a:pPr marL="411480" indent="-365760">
              <a:spcAft>
                <a:spcPts val="900"/>
              </a:spcAft>
              <a:buFont typeface="Arial"/>
              <a:buChar char="•"/>
            </a:pPr>
            <a:r>
              <a:rPr sz="2600" b="0" i="0">
                <a:solidFill>
                  <a:srgbClr val="4A403A"/>
                </a:solidFill>
                <a:latin typeface="Arial"/>
              </a:rPr>
              <a:t>Gắn với điều kiện sông nước, nông nghiệp lúa nước</a:t>
            </a:r>
          </a:p>
          <a:p>
            <a:pPr marL="411480" indent="-365760">
              <a:spcAft>
                <a:spcPts val="900"/>
              </a:spcAft>
              <a:buFont typeface="Arial"/>
              <a:buChar char="•"/>
            </a:pPr>
            <a:r>
              <a:rPr sz="2600" b="0" i="0">
                <a:solidFill>
                  <a:srgbClr val="4A403A"/>
                </a:solidFill>
                <a:latin typeface="Arial"/>
              </a:rPr>
              <a:t>Đều dẫn đến sự ra đời của nhà nước</a:t>
            </a:r>
          </a:p>
        </p:txBody>
      </p:sp>
      <p:sp>
        <p:nvSpPr>
          <p:cNvPr id="8" name="Rounded Rectangle 7"/>
          <p:cNvSpPr/>
          <p:nvPr/>
        </p:nvSpPr>
        <p:spPr>
          <a:xfrm>
            <a:off x="6278727" y="1508760"/>
            <a:ext cx="5272887" cy="777240"/>
          </a:xfrm>
          <a:prstGeom prst="roundRect">
            <a:avLst>
              <a:gd name="adj" fmla="val 20000"/>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Khác nhau</a:t>
            </a:r>
          </a:p>
        </p:txBody>
      </p:sp>
      <p:sp>
        <p:nvSpPr>
          <p:cNvPr id="9" name="Rounded Rectangle 8"/>
          <p:cNvSpPr/>
          <p:nvPr/>
        </p:nvSpPr>
        <p:spPr>
          <a:xfrm>
            <a:off x="6278727" y="2423160"/>
            <a:ext cx="5272887" cy="3840480"/>
          </a:xfrm>
          <a:prstGeom prst="roundRect">
            <a:avLst>
              <a:gd name="adj" fmla="val 4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15887" y="2514600"/>
            <a:ext cx="4998567" cy="365760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Văn Lang – Âu Lạc: văn hoá Phùng Nguyên – Đông Sơn, Bắc Bộ; ít ảnh hưởng ngoại lai</a:t>
            </a:r>
          </a:p>
          <a:p>
            <a:pPr marL="411480" indent="-365760">
              <a:spcAft>
                <a:spcPts val="800"/>
              </a:spcAft>
              <a:buFont typeface="Arial"/>
              <a:buChar char="•"/>
            </a:pPr>
            <a:r>
              <a:rPr sz="2300" b="0" i="0">
                <a:solidFill>
                  <a:srgbClr val="4A403A"/>
                </a:solidFill>
                <a:latin typeface="Arial"/>
              </a:rPr>
              <a:t>Chăm-pa: văn hoá Sa Huỳnh, duyên hải miền Trung; ảnh hưởng Ấn Độ; thương cảng</a:t>
            </a:r>
          </a:p>
          <a:p>
            <a:pPr marL="411480" indent="-365760">
              <a:spcAft>
                <a:spcPts val="800"/>
              </a:spcAft>
              <a:buFont typeface="Arial"/>
              <a:buChar char="•"/>
            </a:pPr>
            <a:r>
              <a:rPr sz="2300" b="0" i="0">
                <a:solidFill>
                  <a:srgbClr val="4A403A"/>
                </a:solidFill>
                <a:latin typeface="Arial"/>
              </a:rPr>
              <a:t>Phù Nam: văn hoá tiền Óc Eo, Nam Bộ; ảnh hưởng Ấn Độ qua thương mại biển</a:t>
            </a:r>
          </a:p>
        </p:txBody>
      </p:sp>
      <p:sp>
        <p:nvSpPr>
          <p:cNvPr id="11" name="TextBox 10"/>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Luyện tập: bảng hệ thống ba nền văn minh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Lập bảng: hàng = Sự ra đời nhà nước – Hoạt động kinh tế – Đời sống vật chất – Đời sống tinh thần; cột = Văn Lang – Âu Lạc / Chăm-pa / Phù Nam (SGK tr.72)</a:t>
            </a:r>
          </a:p>
          <a:p>
            <a:pPr marL="411480" indent="-365760">
              <a:spcAft>
                <a:spcPts val="900"/>
              </a:spcAft>
              <a:buFont typeface="Arial"/>
              <a:buChar char="•"/>
            </a:pPr>
            <a:r>
              <a:rPr sz="2700" b="0" i="0">
                <a:solidFill>
                  <a:srgbClr val="4A403A"/>
                </a:solidFill>
                <a:latin typeface="Arial"/>
              </a:rPr>
              <a:t>Mỗi nhóm điền 1 cột (nhóm chuyên gia) rồi ghép chéo (nhóm mảnh ghép)</a:t>
            </a:r>
          </a:p>
          <a:p>
            <a:pPr marL="411480" indent="-365760">
              <a:spcAft>
                <a:spcPts val="900"/>
              </a:spcAft>
              <a:buFont typeface="Arial"/>
              <a:buChar char="•"/>
            </a:pPr>
            <a:r>
              <a:rPr sz="2700" b="0" i="0">
                <a:solidFill>
                  <a:srgbClr val="4A403A"/>
                </a:solidFill>
                <a:latin typeface="Arial"/>
              </a:rPr>
              <a:t>Nêu 1 điểm giống và 1 điểm khác về cơ sở hình thành</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12</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4–6 em – kĩ thuật mảnh ghép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Văn Lang – Âu Lạc: văn minh sông Hồng, lúa nước, đúc đồng – trống đồng Đông Sơn; nhà nước đầu tiên</a:t>
            </a:r>
          </a:p>
          <a:p>
            <a:pPr marL="411480" indent="-365760">
              <a:spcAft>
                <a:spcPts val="900"/>
              </a:spcAft>
              <a:buFont typeface="Arial"/>
              <a:buChar char="•"/>
            </a:pPr>
            <a:r>
              <a:rPr sz="2800" b="0" i="0">
                <a:solidFill>
                  <a:srgbClr val="4A403A"/>
                </a:solidFill>
                <a:latin typeface="Arial"/>
              </a:rPr>
              <a:t>Chăm-pa (II – XV): duyên hải miền Trung; thương cảng; chữ Chăm cổ; tháp Chăm, Mỹ Sơn</a:t>
            </a:r>
          </a:p>
          <a:p>
            <a:pPr marL="411480" indent="-365760">
              <a:spcAft>
                <a:spcPts val="900"/>
              </a:spcAft>
              <a:buFont typeface="Arial"/>
              <a:buChar char="•"/>
            </a:pPr>
            <a:r>
              <a:rPr sz="2800" b="0" i="0">
                <a:solidFill>
                  <a:srgbClr val="4A403A"/>
                </a:solidFill>
                <a:latin typeface="Arial"/>
              </a:rPr>
              <a:t>Phù Nam: Nam Bộ, Óc Eo; trung tâm giao thương quốc tế; ảnh hưởng Ấn Độ qua thương mại biển</a:t>
            </a:r>
          </a:p>
          <a:p>
            <a:pPr marL="411480" indent="-365760">
              <a:spcAft>
                <a:spcPts val="900"/>
              </a:spcAft>
              <a:buFont typeface="Arial"/>
              <a:buChar char="•"/>
            </a:pPr>
            <a:r>
              <a:rPr sz="2800" b="0" i="0">
                <a:solidFill>
                  <a:srgbClr val="4A403A"/>
                </a:solidFill>
                <a:latin typeface="Arial"/>
              </a:rPr>
              <a:t>Cả ba để lại giá trị trường tồn trong văn hoá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1 (SGK tr.72): giải thích vì sao phiên bản trống đồng Ngọc Lũ được Việt Nam lựa chọn làm quà tặng Liên hợp quốc nhân dịp kỉ niệm 50 năm ngày thành lập tổ chức này</a:t>
            </a:r>
          </a:p>
          <a:p>
            <a:pPr marL="411480" indent="-365760">
              <a:spcAft>
                <a:spcPts val="900"/>
              </a:spcAft>
              <a:buFont typeface="Arial"/>
              <a:buChar char="•"/>
            </a:pPr>
            <a:r>
              <a:rPr sz="2800" b="0" i="0">
                <a:solidFill>
                  <a:srgbClr val="4A403A"/>
                </a:solidFill>
                <a:latin typeface="Arial"/>
              </a:rPr>
              <a:t>Vận dụng 2: sưu tầm một số hình ảnh chứng tỏ giá trị trường tồn của các nền văn minh cổ trên đất nước Việt Nam (ghi rõ nguồn)</a:t>
            </a:r>
          </a:p>
          <a:p>
            <a:pPr marL="411480" indent="-365760">
              <a:spcAft>
                <a:spcPts val="900"/>
              </a:spcAft>
              <a:buFont typeface="Arial"/>
              <a:buChar char="•"/>
            </a:pPr>
            <a:r>
              <a:rPr sz="2800" b="0" i="0">
                <a:solidFill>
                  <a:srgbClr val="4A403A"/>
                </a:solidFill>
                <a:latin typeface="Arial"/>
              </a:rPr>
              <a:t>Nộp bài (GV hẹn ngày) · Đọc trước Bài 10: Văn minh Đại Việt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