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13, SGK tr.100–106. Gợi ý 2–3 tiết: T1 khối đại đoàn kết trong lịch sử (hình thành, vai trò, ý nghĩa hiện nay); T2 chính sách dân tộc của Đảng và Nhà nước; T3 luyện tập, vận dụng (theo KH của tổ). Nội dung chính sách: chỉ nêu đúng như SGK, không tự thêm văn bản, số liệu.</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tr.100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tr.100 (trích Hồ Chí Minh: Toàn tập, Tập 3). Hỏi thêm: theo em Đảng và Nhà nước ta đã có những chính sách gì để củng cố và phát triển khối đại đoàn kết dân tộc? Cho HS nghĩ 1 phút, mời 2–3 em. Chưa chốt.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tr.100–101. Kết nối với văn học: truyền thuyết Con Rồng cháu Tiên – giải thích nguồn gốc, tổ tiên chung các dân tộc (cùng chung một cha mẹ, chung một giống nòi) → minh chứng khối đại đoàn kết ngay từ thuở bình minh lịch sử.</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tr.100 (Kết nối với văn học): truyền thuyết Con Rồng cháu Tiên giải thích về nguồn gốc, tổ tiên của các dân tộc trên lãnh thổ Việt Nam (cùng chung một cha mẹ, chung một giống nòi), là minh chứng về khối đại đoàn kết dân tộc ngay từ thuở bình minh lịch sử.</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tr.101. Câu hỏi SGK tr.101: Nêu những nét chính về sự hình thành và phát triển khối đại đoàn kết dân tộc trong lịch sử Việt Nam.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 Hỏi: các ngày còn lại là những ngày gì?</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tr.101 (Em có biết): ngày 26-3-1986 Ban Bí thư Ban Chấp hành Trung ương Đảng quyết định lấy ngày 18-11 hằng năm là ngày kỉ niệm thành lập Mặt trận Dân tộc thống nhất Việt Nam, cũng là Ngày hội Đại đoàn kết toàn dân tộc.</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tr.101–102.</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tr.102: các cuộc kháng chiến chống quân Nam Hán (938), Tống (1075–1077), Mông – Nguyên (1258, 1285, 1287–1288), khởi nghĩa Lam Sơn (1418–1427)… tổng kết một trong những nguyên nhân thắng lợi quan trọng là do có sức mạnh của khối đại đoàn kết dân tộc. Thế kỉ XX: dưới sự lãnh đạo của Đảng, khối đại đoàn kết phát triển lên tầm cao mới, góp phần giải phóng dân tộc, thống nhất đất nước (Tư liệu 3 – Hồ Chí Minh).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tr.102: Nêu vai trò, tầm quan trọng của khối đại đoàn kết toàn dân tộc trong lịch sử dựng nước và giữ nước của Việt Nam. Tư liệu 3 (Hồ Chí Minh): 'Đoàn kết là một lực lượng vô địch…'.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tr.103 (Tư liệu 4: quy mô GDP Việt Nam tăng từ 346 tỉ USD năm 2020 lên 510 tỉ USD năm 2025, xếp thứ 32 thế giới, thứ 4 khu vực ASEAN…; Tư liệu 5: Văn kiện Đại hội XII). Số liệu trích đúng SGK, GV không thêm số liệu khác.</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SGK tr.104: Quan sát Hình 2, khai thác thông tin trong mục và liên hệ thực tế, phân tích vai trò, tầm quan trọng của khối đại đoàn kết trong sự nghiệp xây dựng, bảo vệ Tổ quốc hiện nay; kể thêm ví dụ khác.</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Gắn với mục tiêu 'hành động cụ thể góp phần giữ gìn khối đại đoàn kết'. Ví dụ phải có thật, từ nguồn HS biết hoặc cổng thông tin chính thống; không đưa tên, ảnh học sinh hay thông tin cá nhân. Tiêu chí báo trước: ví dụ cụ thể, đúng chủ đề, nêu rõ vai trò của đoàn kết; mọi nhóm chấm cùng tiêu chí.</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tr.104. Câu hỏi SGK tr.104: Các tư liệu 6, 7 thể hiện điều gì về chính sách dân tộc của Đảng và Nhà nước Việt Nam? (nhất quán, bình đẳng, đoàn kết, chống kì thị chia rẽ).</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tr.104: Đảng luôn quan tâm xây dựng, phát triển khối đại đoàn kết dân tộc với ba nguyên tắc nhất quán: Đoàn kết, Bình đẳng và Tương trợ nhau cùng phát triển.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tr.105.</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hoạt động này thể hiện nội dung nào của chính sách dân tộc? (văn hoá).</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4: đồng bào Sán Chay (Thái Nguyên) thu hái chè → minh hoạ chính sách phát triển kinh tế vùng dân tộc thiểu số. Ngay sau là Hình 5 về giáo dục.</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hình ảnh minh hoạ lĩnh vực nào trong chính sách dân tộc? (giáo dục — thuộc chính sách xã hội, văn hoá; GV đối chiếu SGV). Những chương trình, dự án phát triển kinh tế, văn hoá, xã hội… đã phát huy hiệu quả, làm thay đổi diện mạo các địa phương miền núi, hải đảo, góp phần củng cố, giữ vững biên giới, toàn vẹn lãnh thổ.</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1–2 SGK tr.106: tóm tắt nội dung cơ bản chính sách dân tộc; qua sách, báo, truyền hình, internet tìm hiểu thực tế ở địa phương và kể tên một số chương trình thể hiện những nội dung đó. Ví dụ chương trình: HS nêu từ nguồn chính thống; GV không tự đặt tên chương trình hay số hiệu văn bản. Tiêu chí báo trước: đúng lĩnh vực, có ví dụ thật, trình bày rõ.</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1–2 SGK tr.106. Gợi ý hướng: câu 1 — hình thành từ rất sớm (Văn Lang – Âu Lạc), được củng cố qua đấu tranh chống ngoại xâm, ngày càng phát triển, đạt tầm cao mới từ khi có Đảng (1930, Mặt trận); câu 2 — đoàn kết là điều kiện dẫn đến thành công; dẫn chứng: kháng chiến chống Tần, chống Nam Hán, Tống, Mông – Nguyên, Lam Sơn, Cách mạng tháng Tám, kháng chiến chống Pháp, Mĩ, công cuộc Đổi mới (theo SGK tr.100–103). ĐGTX: tiêu chí báo trước — hiểu đúng quan điểm, ≥2 dẫn chứng lịch sử đúng, trình bày mạch lạc.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5.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Khối đại đoàn kết dân tộc trong lịch sử Việt Nam</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7 – Bài 13</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Nêu nét chính về sự hình thành khối đại đoàn kết dân tộc trong lịch sử Việt Nam</a:t>
            </a:r>
          </a:p>
          <a:p>
            <a:pPr marL="411480" indent="-365760">
              <a:spcAft>
                <a:spcPts val="900"/>
              </a:spcAft>
              <a:buFont typeface="Arial"/>
              <a:buChar char="•"/>
            </a:pPr>
            <a:r>
              <a:rPr sz="2800" b="0" i="0">
                <a:solidFill>
                  <a:srgbClr val="4A403A"/>
                </a:solidFill>
                <a:latin typeface="Arial"/>
              </a:rPr>
              <a:t>Nêu vai trò, tầm quan trọng của khối đại đoàn kết trong dựng nước, giữ nước và xây dựng, bảo vệ Tổ quốc hiện nay</a:t>
            </a:r>
          </a:p>
          <a:p>
            <a:pPr marL="411480" indent="-365760">
              <a:spcAft>
                <a:spcPts val="900"/>
              </a:spcAft>
              <a:buFont typeface="Arial"/>
              <a:buChar char="•"/>
            </a:pPr>
            <a:r>
              <a:rPr sz="2800" b="0" i="0">
                <a:solidFill>
                  <a:srgbClr val="4A403A"/>
                </a:solidFill>
                <a:latin typeface="Arial"/>
              </a:rPr>
              <a:t>Nêu quan điểm nhất quán và nội dung cơ bản trong chính sách dân tộc của Đảng và Nhà nước</a:t>
            </a:r>
          </a:p>
          <a:p>
            <a:pPr marL="411480" indent="-365760">
              <a:spcAft>
                <a:spcPts val="900"/>
              </a:spcAft>
              <a:buFont typeface="Arial"/>
              <a:buChar char="•"/>
            </a:pPr>
            <a:r>
              <a:rPr sz="2800" b="0" i="0">
                <a:solidFill>
                  <a:srgbClr val="4A403A"/>
                </a:solidFill>
                <a:latin typeface="Arial"/>
              </a:rPr>
              <a:t>Có ý thức trân trọng sự bình đẳng giữa các dân tộc, hành động cụ thể giữ gìn khối đại đoàn kết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Khởi động</a:t>
            </a:r>
          </a:p>
        </p:txBody>
      </p:sp>
      <p:sp>
        <p:nvSpPr>
          <p:cNvPr id="5" name="Rounded Rectangle 4"/>
          <p:cNvSpPr/>
          <p:nvPr/>
        </p:nvSpPr>
        <p:spPr>
          <a:xfrm>
            <a:off x="1463040" y="1737360"/>
            <a:ext cx="9997135" cy="4206240"/>
          </a:xfrm>
          <a:prstGeom prst="roundRect">
            <a:avLst>
              <a:gd name="adj" fmla="val 8000"/>
            </a:avLst>
          </a:prstGeom>
          <a:solidFill>
            <a:srgbClr val="FFFFFF"/>
          </a:solidFill>
          <a:ln w="5080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685800" y="1417320"/>
            <a:ext cx="1188720" cy="118872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417320"/>
            <a:ext cx="1188720" cy="1188720"/>
          </a:xfrm>
          <a:prstGeom prst="rect">
            <a:avLst/>
          </a:prstGeom>
          <a:noFill/>
        </p:spPr>
        <p:txBody>
          <a:bodyPr wrap="square" anchor="ctr">
            <a:noAutofit/>
          </a:bodyPr>
          <a:lstStyle/>
          <a:p>
            <a:pPr algn="ctr">
              <a:spcAft>
                <a:spcPts val="1800"/>
              </a:spcAft>
            </a:pPr>
            <a:r>
              <a:rPr sz="5400" b="1" i="0">
                <a:solidFill>
                  <a:srgbClr val="FFFFFF"/>
                </a:solidFill>
                <a:latin typeface="Arial"/>
              </a:rPr>
              <a:t>?</a:t>
            </a:r>
          </a:p>
        </p:txBody>
      </p:sp>
      <p:sp>
        <p:nvSpPr>
          <p:cNvPr id="8" name="TextBox 7"/>
          <p:cNvSpPr txBox="1"/>
          <p:nvPr/>
        </p:nvSpPr>
        <p:spPr>
          <a:xfrm>
            <a:off x="1920240" y="2011680"/>
            <a:ext cx="8899855" cy="3657600"/>
          </a:xfrm>
          <a:prstGeom prst="rect">
            <a:avLst/>
          </a:prstGeom>
          <a:noFill/>
        </p:spPr>
        <p:txBody>
          <a:bodyPr wrap="square" anchor="ctr">
            <a:noAutofit/>
          </a:bodyPr>
          <a:lstStyle/>
          <a:p>
            <a:pPr algn="ctr">
              <a:spcAft>
                <a:spcPts val="900"/>
              </a:spcAft>
            </a:pPr>
            <a:r>
              <a:rPr sz="2800" b="1" i="0">
                <a:solidFill>
                  <a:srgbClr val="4A403A"/>
                </a:solidFill>
                <a:latin typeface="Arial"/>
              </a:rPr>
              <a:t>Chủ tịch Hồ Chí Minh: 'Sử ta dạy cho ta bài học này: Lúc nào dân ta đoàn kết muôn người như một thì nước ta độc lập, tự do. Trái lại, lúc nào dân ta không đoàn kết thì bị nước ngoài xâm lấn. Vậy nay ta phải biết đoàn kết, đoàn kết mau, đoàn kết chắc chắn thêm lên mãi.' Em hiểu thế nào về quan điểm trên? Nêu dẫn chứng em biết.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1a. Sự hình thành khối đại đoàn kết dân tộc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Từ thời dựng nước Văn Lang – Âu Lạc: xuất phát từ yêu cầu liên kết trị thuỷ, làm thuỷ lợi phục vụ nông nghiệp và tập hợp lực lượng chống giặc ngoại xâm → khối đoàn kết sớm hình thành</a:t>
            </a:r>
          </a:p>
          <a:p>
            <a:pPr marL="411480" indent="-365760">
              <a:spcAft>
                <a:spcPts val="800"/>
              </a:spcAft>
              <a:buFont typeface="Arial"/>
              <a:buChar char="•"/>
            </a:pPr>
            <a:r>
              <a:rPr sz="2300" b="0" i="0">
                <a:solidFill>
                  <a:srgbClr val="4A403A"/>
                </a:solidFill>
                <a:latin typeface="Arial"/>
              </a:rPr>
              <a:t>Củng cố qua hơn 1 000 năm đấu tranh chống thống trị, đồng hoá của phong kiến phương Bắc, giành lại độc lập</a:t>
            </a:r>
          </a:p>
          <a:p>
            <a:pPr marL="411480" indent="-365760">
              <a:spcAft>
                <a:spcPts val="800"/>
              </a:spcAft>
              <a:buFont typeface="Arial"/>
              <a:buChar char="•"/>
            </a:pPr>
            <a:r>
              <a:rPr sz="2300" b="0" i="0">
                <a:solidFill>
                  <a:srgbClr val="4A403A"/>
                </a:solidFill>
                <a:latin typeface="Arial"/>
              </a:rPr>
              <a:t>Thời phong kiến tự chủ: các vương triều quan tâm đoàn kết giữa người Kinh với các dân tộc thiểu số; phong chức tước, gả công chúa cho thủ lĩnh dân tộc thiểu số ở vùng biên giới (Tư liệu 1: Lý – gả Công chúa Thiều Dung cho Dương Tự Minh)</a:t>
            </a:r>
          </a:p>
          <a:p>
            <a:pPr marL="411480" indent="-365760">
              <a:spcAft>
                <a:spcPts val="800"/>
              </a:spcAft>
              <a:buFont typeface="Arial"/>
              <a:buChar char="•"/>
            </a:pPr>
            <a:r>
              <a:rPr sz="2300" b="0" i="0">
                <a:solidFill>
                  <a:srgbClr val="4A403A"/>
                </a:solidFill>
                <a:latin typeface="Arial"/>
              </a:rPr>
              <a:t>Khi cần thiết dùng biện pháp cứng rắn ngăn chặn cát cứ, giữ thống nhất quốc gia, toàn vẹn lãnh thổ</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Theo SGK, truyền thuyết 'Con Rồng cháu Tiên' là minh chứng cho điều gì?</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Khối đại đoàn kết dân tộc đã có từ thuở bình minh lịch sử</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Chỉ người Kinh có chung nguồn gốc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800"/>
              </a:spcAft>
            </a:pPr>
            <a:r>
              <a:rPr sz="2400" b="0" i="0">
                <a:solidFill>
                  <a:srgbClr val="4A403A"/>
                </a:solidFill>
                <a:latin typeface="Arial"/>
              </a:rPr>
              <a:t>Các dân tộc có nguồn gốc khác nhau hoàn toàn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SGK, truyền thuyết 'Con Rồng cháu Tiên' là minh chứng cho điều gì?</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Khối đại đoàn kết dân tộc đã có từ thuở bình minh lịch sử</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Chỉ người Kinh có chung nguồn gốc</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Các dân tộc có nguồn gốc khác nhau hoàn toàn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500"/>
              </a:spcAft>
            </a:pPr>
            <a:r>
              <a:rPr sz="1700" b="0" i="0">
                <a:solidFill>
                  <a:srgbClr val="4A403A"/>
                </a:solidFill>
                <a:latin typeface="Arial"/>
              </a:rPr>
              <a:t>Giải thích: SGK tr.100 (Kết nối với văn học): truyền thuyết Con Rồng cháu Tiên giải thích về nguồn gốc, tổ tiên của các dân tộc trên lãnh thổ Việt Nam (cùng chung một cha mẹ, chung một giống nòi), là minh chứng về khối đại đoàn kết dân tộc ngay từ thuở bình minh lịch sử.</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Từ khi có Đảng đến nay</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Từ khi Đảng Cộng sản Việt Nam thành lập (1930), khối đại đoàn kết dân tộc ngày càng được củng cố, mở rộng, phát triển và trở thành nhân tố quan trọng quyết định thắng lợi của sự nghiệp giải phóng dân tộc, xây dựng, bảo vệ Tổ quốc</a:t>
            </a:r>
          </a:p>
          <a:p>
            <a:pPr marL="411480" indent="-365760">
              <a:spcAft>
                <a:spcPts val="800"/>
              </a:spcAft>
              <a:buFont typeface="Arial"/>
              <a:buChar char="•"/>
            </a:pPr>
            <a:r>
              <a:rPr sz="2400" b="0" i="0">
                <a:solidFill>
                  <a:srgbClr val="4A403A"/>
                </a:solidFill>
                <a:latin typeface="Arial"/>
              </a:rPr>
              <a:t>Tập trung trong Mặt trận Dân tộc thống nhất Việt Nam, thành lập ngày 18-11-1930 với tên Hội Phản đế Đồng minh, nay là Mặt trận Tổ quốc Việt Nam</a:t>
            </a:r>
          </a:p>
          <a:p>
            <a:pPr marL="411480" indent="-365760">
              <a:spcAft>
                <a:spcPts val="800"/>
              </a:spcAft>
              <a:buFont typeface="Arial"/>
              <a:buChar char="•"/>
            </a:pPr>
            <a:r>
              <a:rPr sz="2400" b="0" i="0">
                <a:solidFill>
                  <a:srgbClr val="4A403A"/>
                </a:solidFill>
                <a:latin typeface="Arial"/>
              </a:rPr>
              <a:t>Em có biết: ngày 26-3-1986 Ban Bí thư Ban Chấp hành Trung ương Đảng quyết định lấy ngày 18-11 hằng năm là ngày kỉ niệm thành lập Mặt trận Dân tộc thống nhất Việt Nam, cũng là Ngày hội Đại đoàn kết toàn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Ngày nào hằng năm được lấy làm Ngày hội Đại đoàn kết toàn dân tộc?</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18 tháng 11</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2 tháng 9</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30 tháng 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19 tháng 8</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Ngày nào hằng năm được lấy làm Ngày hội Đại đoàn kết toàn dân tộc?</a:t>
            </a:r>
          </a:p>
        </p:txBody>
      </p:sp>
      <p:sp>
        <p:nvSpPr>
          <p:cNvPr id="6" name="Rounded Rectangle 5"/>
          <p:cNvSpPr/>
          <p:nvPr/>
        </p:nvSpPr>
        <p:spPr>
          <a:xfrm>
            <a:off x="640080" y="2331720"/>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18 tháng 11</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2 tháng 9</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30 tháng 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19 tháng 8</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tr.101 (Em có biết): ngày 26-3-1986 Ban Bí thư Ban Chấp hành Trung ương Đảng quyết định lấy ngày 18-11 hằng năm là ngày kỉ niệm thành lập Mặt trận Dân tộc thống nhất Việt Nam, cũng là Ngày hội Đại đoàn kết toàn dân tộc.</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500" b="1" i="0">
                <a:solidFill>
                  <a:srgbClr val="FFFFFF"/>
                </a:solidFill>
                <a:latin typeface="Arial"/>
              </a:rPr>
              <a:t>1b. Vai trò của khối đại đoàn kết trong dựng nước, giữ nước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Luôn giữ vai trò đặc biệt quan trọng, là nguồn sức mạnh quyết định trong dựng nước và giữ nước</a:t>
            </a:r>
          </a:p>
          <a:p>
            <a:pPr marL="411480" indent="-365760">
              <a:spcAft>
                <a:spcPts val="800"/>
              </a:spcAft>
              <a:buFont typeface="Arial"/>
              <a:buChar char="•"/>
            </a:pPr>
            <a:r>
              <a:rPr sz="2400" b="0" i="0">
                <a:solidFill>
                  <a:srgbClr val="4A403A"/>
                </a:solidFill>
                <a:latin typeface="Arial"/>
              </a:rPr>
              <a:t>Quan trọng trong hình thành nhà nước đầu tiên (Nhà nước Văn Lang của các Vua Hùng) và trong phát triển của nhà nước đó</a:t>
            </a:r>
          </a:p>
          <a:p>
            <a:pPr marL="411480" indent="-365760">
              <a:spcAft>
                <a:spcPts val="800"/>
              </a:spcAft>
              <a:buFont typeface="Arial"/>
              <a:buChar char="•"/>
            </a:pPr>
            <a:r>
              <a:rPr sz="2400" b="0" i="0">
                <a:solidFill>
                  <a:srgbClr val="4A403A"/>
                </a:solidFill>
                <a:latin typeface="Arial"/>
              </a:rPr>
              <a:t>Quyết định thắng lợi kháng chiến chống quân Tần (cuối thế kỉ III – đầu thế kỉ II TCN) dưới sự lãnh đạo của Thục Phán – An Dương Vương → Nhà nước Âu Lạc</a:t>
            </a:r>
          </a:p>
          <a:p>
            <a:pPr marL="411480" indent="-365760">
              <a:spcAft>
                <a:spcPts val="800"/>
              </a:spcAft>
              <a:buFont typeface="Arial"/>
              <a:buChar char="•"/>
            </a:pPr>
            <a:r>
              <a:rPr sz="2400" b="0" i="0">
                <a:solidFill>
                  <a:srgbClr val="4A403A"/>
                </a:solidFill>
                <a:latin typeface="Arial"/>
              </a:rPr>
              <a:t>Mỗi khi có giặc ngoại xâm: một trong những nhân tố quyết định thành công của các cuộc đấu tranh chống ngoại xâm, bảo vệ hoặc giành lại độc lập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Đọc tư liệu: đoàn kết làm nên sức mạnh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Tư liệu 2 (SGK tr.102): khi Hai Bà Trưng khởi nghĩa, người Man Lý ở Cửu Chân, Nhật Nam, Hợp Phố đều hưởng ứng, cướp được 65 thành</a:t>
            </a:r>
          </a:p>
          <a:p>
            <a:pPr marL="411480" indent="-365760">
              <a:spcAft>
                <a:spcPts val="900"/>
              </a:spcAft>
              <a:buFont typeface="Arial"/>
              <a:buChar char="•"/>
            </a:pPr>
            <a:r>
              <a:rPr sz="2800" b="0" i="0">
                <a:solidFill>
                  <a:srgbClr val="4A403A"/>
                </a:solidFill>
                <a:latin typeface="Arial"/>
              </a:rPr>
              <a:t>Em rút ra bài học gì về vai trò của khối đoàn kết các dân tộc?</a:t>
            </a:r>
          </a:p>
          <a:p>
            <a:pPr marL="411480" indent="-365760">
              <a:spcAft>
                <a:spcPts val="900"/>
              </a:spcAft>
              <a:buFont typeface="Arial"/>
              <a:buChar char="•"/>
            </a:pPr>
            <a:r>
              <a:rPr sz="2800" b="0" i="0">
                <a:solidFill>
                  <a:srgbClr val="4A403A"/>
                </a:solidFill>
                <a:latin typeface="Arial"/>
              </a:rPr>
              <a:t>Kể thêm ít nhất 2 cuộc kháng chiến/khởi nghĩa trong SGK thể hiện sức mạnh đoàn kết</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4</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 4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Nhân dân Sài Gòn mít tinh chào mừng (7-5-1975)</a:t>
            </a:r>
          </a:p>
        </p:txBody>
      </p:sp>
      <p:sp>
        <p:nvSpPr>
          <p:cNvPr id="5" name="Rectangle 4"/>
          <p:cNvSpPr/>
          <p:nvPr/>
        </p:nvSpPr>
        <p:spPr>
          <a:xfrm>
            <a:off x="2815073" y="1408176"/>
            <a:ext cx="6561548"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_h1.jpg"/>
          <p:cNvPicPr>
            <a:picLocks noChangeAspect="1"/>
          </p:cNvPicPr>
          <p:nvPr/>
        </p:nvPicPr>
        <p:blipFill>
          <a:blip r:embed="rId3"/>
          <a:stretch>
            <a:fillRect/>
          </a:stretch>
        </p:blipFill>
        <p:spPr>
          <a:xfrm>
            <a:off x="2869937" y="1463040"/>
            <a:ext cx="645182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tr.102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1c. Vai trò của khối đại đoàn kết hiện nay</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4A403A"/>
                </a:solidFill>
                <a:latin typeface="Arial"/>
              </a:rPr>
              <a:t>Tạo nền tảng vững chắc cho sự nghiệp xây dựng và bảo vệ Tổ quốc Việt Nam xã hội chủ nghĩa; huy động sức mạnh toàn dân tộc phát triển kinh tế, văn hoá, giữ vững ổn định xã hội; đảm bảo quốc phòng – an ninh, bảo vệ toàn vẹn lãnh thổ, chủ quyền</a:t>
            </a:r>
          </a:p>
          <a:p>
            <a:pPr marL="411480" indent="-365760">
              <a:spcAft>
                <a:spcPts val="700"/>
              </a:spcAft>
              <a:buFont typeface="Arial"/>
              <a:buChar char="•"/>
            </a:pPr>
            <a:r>
              <a:rPr sz="2100" b="0" i="0">
                <a:solidFill>
                  <a:srgbClr val="4A403A"/>
                </a:solidFill>
                <a:latin typeface="Arial"/>
              </a:rPr>
              <a:t>Là cơ sở đưa Việt Nam vượt qua khó khăn, khủng hoảng sau 1975; thực hiện công cuộc Đổi mới, từng bước thoát khỏi bao vây, cấm vận; phát triển kinh tế, vươn lên quốc gia có thu nhập trung bình cao</a:t>
            </a:r>
          </a:p>
          <a:p>
            <a:pPr marL="411480" indent="-365760">
              <a:spcAft>
                <a:spcPts val="700"/>
              </a:spcAft>
              <a:buFont typeface="Arial"/>
              <a:buChar char="•"/>
            </a:pPr>
            <a:r>
              <a:rPr sz="2100" b="0" i="0">
                <a:solidFill>
                  <a:srgbClr val="4A403A"/>
                </a:solidFill>
                <a:latin typeface="Arial"/>
              </a:rPr>
              <a:t>Cơ sở cho thắng lợi hai cuộc đấu tranh bảo vệ biên giới Tây Nam (1978) và phía Bắc (1979); bảo vệ chủ quyền biển đảo, quyền chủ quyền trên Biển Đông</a:t>
            </a:r>
          </a:p>
          <a:p>
            <a:pPr marL="411480" indent="-365760">
              <a:spcAft>
                <a:spcPts val="700"/>
              </a:spcAft>
              <a:buFont typeface="Arial"/>
              <a:buChar char="•"/>
            </a:pPr>
            <a:r>
              <a:rPr sz="2100" b="0" i="0">
                <a:solidFill>
                  <a:srgbClr val="4A403A"/>
                </a:solidFill>
                <a:latin typeface="Arial"/>
              </a:rPr>
              <a:t>Được phát huy cao độ khi có thiên tai, dịch bệnh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Đoàn kết sau bão số 9 (2020)</a:t>
            </a:r>
          </a:p>
        </p:txBody>
      </p:sp>
      <p:sp>
        <p:nvSpPr>
          <p:cNvPr id="5" name="Rectangle 4"/>
          <p:cNvSpPr/>
          <p:nvPr/>
        </p:nvSpPr>
        <p:spPr>
          <a:xfrm>
            <a:off x="1671275" y="1408176"/>
            <a:ext cx="884914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_h2.jpg"/>
          <p:cNvPicPr>
            <a:picLocks noChangeAspect="1"/>
          </p:cNvPicPr>
          <p:nvPr/>
        </p:nvPicPr>
        <p:blipFill>
          <a:blip r:embed="rId3"/>
          <a:stretch>
            <a:fillRect/>
          </a:stretch>
        </p:blipFill>
        <p:spPr>
          <a:xfrm>
            <a:off x="1726139" y="1463040"/>
            <a:ext cx="873941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tr.104</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Hoạt động: Đại đoàn kết hôm nay – ví dụ quanh em</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Quan sát Hình 2 và kể ví dụ cụ thể ở địa phương em về tinh thần đoàn kết (giúp nhau lúc thiên tai, dịch bệnh, xây dựng nông thôn mới, giữ gìn an ninh…)</a:t>
            </a:r>
          </a:p>
          <a:p>
            <a:pPr marL="411480" indent="-365760">
              <a:spcAft>
                <a:spcPts val="900"/>
              </a:spcAft>
              <a:buFont typeface="Arial"/>
              <a:buChar char="•"/>
            </a:pPr>
            <a:r>
              <a:rPr sz="2600" b="0" i="0">
                <a:solidFill>
                  <a:srgbClr val="4A403A"/>
                </a:solidFill>
                <a:latin typeface="Arial"/>
              </a:rPr>
              <a:t>Mỗi nhóm chọn 1 ví dụ và nêu: ai tham gia – làm gì – kết quả</a:t>
            </a:r>
          </a:p>
          <a:p>
            <a:pPr marL="411480" indent="-365760">
              <a:spcAft>
                <a:spcPts val="900"/>
              </a:spcAft>
              <a:buFont typeface="Arial"/>
              <a:buChar char="•"/>
            </a:pPr>
            <a:r>
              <a:rPr sz="2600" b="0" i="0">
                <a:solidFill>
                  <a:srgbClr val="4A403A"/>
                </a:solidFill>
                <a:latin typeface="Arial"/>
              </a:rPr>
              <a:t>Nêu 1 việc cụ thể em có thể làm để góp phần giữ gìn khối đại đoàn kết ở lớp, trường</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Nhóm 4 em – 5 phút – đại diện chia sẻ 1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2a. Quan điểm của Đảng, Nhà nước về chính sách dân tộc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4A403A"/>
                </a:solidFill>
                <a:latin typeface="Arial"/>
              </a:rPr>
              <a:t>Đảng luôn quan tâm xây dựng, phát triển khối đại đoàn kết dân tộc với ba nguyên tắc nhất quán: ĐOÀN KẾT – BÌNH ĐẲNG – TƯƠNG TRỢ NHAU CÙNG PHÁT TRIỂN</a:t>
            </a:r>
          </a:p>
          <a:p>
            <a:pPr marL="411480" indent="-365760">
              <a:spcAft>
                <a:spcPts val="700"/>
              </a:spcAft>
              <a:buFont typeface="Arial"/>
              <a:buChar char="•"/>
            </a:pPr>
            <a:r>
              <a:rPr sz="2100" b="0" i="0">
                <a:solidFill>
                  <a:srgbClr val="4A403A"/>
                </a:solidFill>
                <a:latin typeface="Arial"/>
              </a:rPr>
              <a:t>Ba nguyên tắc được phát triển, khẳng định trong các văn kiện quan trọng; được cụ thể hoá trong các chương trình hành động, chính sách của Nhà nước</a:t>
            </a:r>
          </a:p>
          <a:p>
            <a:pPr marL="411480" indent="-365760">
              <a:spcAft>
                <a:spcPts val="700"/>
              </a:spcAft>
              <a:buFont typeface="Arial"/>
              <a:buChar char="•"/>
            </a:pPr>
            <a:r>
              <a:rPr sz="2100" b="0" i="0">
                <a:solidFill>
                  <a:srgbClr val="4A403A"/>
                </a:solidFill>
                <a:latin typeface="Arial"/>
              </a:rPr>
              <a:t>Tư liệu 6: Hiến pháp 1946 khẳng định 'Đoàn kết toàn dân không phân biệt giống nòi, gái, trai, giai cấp, tôn giáo'</a:t>
            </a:r>
          </a:p>
          <a:p>
            <a:pPr marL="411480" indent="-365760">
              <a:spcAft>
                <a:spcPts val="700"/>
              </a:spcAft>
              <a:buFont typeface="Arial"/>
              <a:buChar char="•"/>
            </a:pPr>
            <a:r>
              <a:rPr sz="2100" b="0" i="0">
                <a:solidFill>
                  <a:srgbClr val="4A403A"/>
                </a:solidFill>
                <a:latin typeface="Arial"/>
              </a:rPr>
              <a:t>Tư liệu 7: Hiến pháp 2013 (Điều 5): Việt Nam là quốc gia thống nhất của các dân tộc cùng sinh sống; các dân tộc bình đẳng, đoàn kết, tôn trọng và giúp nhau cùng phát triển; nghiêm cấm mọi hành vi kì thị, chia rẽ dân tộc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Ba nguyên tắc nhất quán trong chính sách dân tộc của Đảng và Nhà nước Việt Nam là gì?</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800"/>
              </a:spcAft>
            </a:pPr>
            <a:r>
              <a:rPr sz="2500" b="0" i="0">
                <a:solidFill>
                  <a:srgbClr val="4A403A"/>
                </a:solidFill>
                <a:latin typeface="Arial"/>
              </a:rPr>
              <a:t>Đoàn kết – Bình đẳng – Tương trợ nhau cùng phát triển</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800"/>
              </a:spcAft>
            </a:pPr>
            <a:r>
              <a:rPr sz="2500" b="0" i="0">
                <a:solidFill>
                  <a:srgbClr val="4A403A"/>
                </a:solidFill>
                <a:latin typeface="Arial"/>
              </a:rPr>
              <a:t>Tự do – Bình đẳng – Bác ái</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800"/>
              </a:spcAft>
            </a:pPr>
            <a:r>
              <a:rPr sz="2500" b="0" i="0">
                <a:solidFill>
                  <a:srgbClr val="4A403A"/>
                </a:solidFill>
                <a:latin typeface="Arial"/>
              </a:rPr>
              <a:t>Độc lập – Tự do – Hạnh phúc</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Ba nguyên tắc nhất quán trong chính sách dân tộc của Đảng và Nhà nước Việt Nam là gì?</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Đoàn kết – Bình đẳng – Tương trợ nhau cùng phát triển</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Tự do – Bình đẳng – Bác ái</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Độc lập – Tự do – Hạnh phúc</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tr.104: Đảng luôn quan tâm xây dựng, phát triển khối đại đoàn kết dân tộc với ba nguyên tắc nhất quán: Đoàn kết, Bình đẳng và Tương trợ nhau cùng phát triển.</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2b. Nội dung cơ bản của chính sách dân tộc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700"/>
              </a:spcAft>
              <a:buFont typeface="Arial"/>
              <a:buChar char="•"/>
            </a:pPr>
            <a:r>
              <a:rPr sz="2100" b="0" i="0">
                <a:solidFill>
                  <a:srgbClr val="4A403A"/>
                </a:solidFill>
                <a:latin typeface="Arial"/>
              </a:rPr>
              <a:t>Điểm nổi bật: tính TOÀN DIỆN – kinh tế, văn hoá, xã hội, quốc phòng – an ninh</a:t>
            </a:r>
          </a:p>
          <a:p>
            <a:pPr marL="411480" indent="-365760">
              <a:spcAft>
                <a:spcPts val="700"/>
              </a:spcAft>
              <a:buFont typeface="Arial"/>
              <a:buChar char="•"/>
            </a:pPr>
            <a:r>
              <a:rPr sz="2100" b="0" i="0">
                <a:solidFill>
                  <a:srgbClr val="4A403A"/>
                </a:solidFill>
                <a:latin typeface="Arial"/>
              </a:rPr>
              <a:t>KINH TẾ: phát triển kinh tế miền núi, vùng dân tộc thiểu số, phát huy tiềm năng, thế mạnh, khắc phục chênh lệch giữa các vùng</a:t>
            </a:r>
          </a:p>
          <a:p>
            <a:pPr marL="411480" indent="-365760">
              <a:spcAft>
                <a:spcPts val="700"/>
              </a:spcAft>
              <a:buFont typeface="Arial"/>
              <a:buChar char="•"/>
            </a:pPr>
            <a:r>
              <a:rPr sz="2100" b="0" i="0">
                <a:solidFill>
                  <a:srgbClr val="4A403A"/>
                </a:solidFill>
                <a:latin typeface="Arial"/>
              </a:rPr>
              <a:t>VĂN HOÁ: xây dựng nền văn hoá tiên tiến, đậm đà bản sắc dân tộc; bao gồm giá trị và bản sắc văn hoá của 54 dân tộc</a:t>
            </a:r>
          </a:p>
          <a:p>
            <a:pPr marL="411480" indent="-365760">
              <a:spcAft>
                <a:spcPts val="700"/>
              </a:spcAft>
              <a:buFont typeface="Arial"/>
              <a:buChar char="•"/>
            </a:pPr>
            <a:r>
              <a:rPr sz="2100" b="0" i="0">
                <a:solidFill>
                  <a:srgbClr val="4A403A"/>
                </a:solidFill>
                <a:latin typeface="Arial"/>
              </a:rPr>
              <a:t>XÃ HỘI: chính sách xã hội trong vùng đồng bào dân tộc thiểu số xuất phát từ đường lối chung và đặc điểm riêng về trình độ phát triển, tổ chức xã hội, tập quán, truyền thống</a:t>
            </a:r>
          </a:p>
          <a:p>
            <a:pPr marL="411480" indent="-365760">
              <a:spcAft>
                <a:spcPts val="700"/>
              </a:spcAft>
              <a:buFont typeface="Arial"/>
              <a:buChar char="•"/>
            </a:pPr>
            <a:r>
              <a:rPr sz="2100" b="0" i="0">
                <a:solidFill>
                  <a:srgbClr val="4A403A"/>
                </a:solidFill>
                <a:latin typeface="Arial"/>
              </a:rPr>
              <a:t>QUỐC PHÒNG – AN NINH: củng cố các địa bàn chiến lược, giải quyết tốt vấn đề đoàn kết dân tộc và quan hệ dân tộc trong xu thế toàn cầu hoá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Ngày hội văn hoá các dân tộc vùng Đông Bắc (2024)</a:t>
            </a:r>
          </a:p>
        </p:txBody>
      </p:sp>
      <p:sp>
        <p:nvSpPr>
          <p:cNvPr id="5" name="Rectangle 4"/>
          <p:cNvSpPr/>
          <p:nvPr/>
        </p:nvSpPr>
        <p:spPr>
          <a:xfrm>
            <a:off x="4088560" y="1408176"/>
            <a:ext cx="401457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_h3.jpg"/>
          <p:cNvPicPr>
            <a:picLocks noChangeAspect="1"/>
          </p:cNvPicPr>
          <p:nvPr/>
        </p:nvPicPr>
        <p:blipFill>
          <a:blip r:embed="rId3"/>
          <a:stretch>
            <a:fillRect/>
          </a:stretch>
        </p:blipFill>
        <p:spPr>
          <a:xfrm>
            <a:off x="4143424" y="1463040"/>
            <a:ext cx="390484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tr.105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Phát triển kinh tế – giáo dục vùng dân tộc thiểu số</a:t>
            </a:r>
          </a:p>
        </p:txBody>
      </p:sp>
      <p:sp>
        <p:nvSpPr>
          <p:cNvPr id="5" name="Rectangle 4"/>
          <p:cNvSpPr/>
          <p:nvPr/>
        </p:nvSpPr>
        <p:spPr>
          <a:xfrm>
            <a:off x="3156476" y="1408176"/>
            <a:ext cx="587874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_h4.jpg"/>
          <p:cNvPicPr>
            <a:picLocks noChangeAspect="1"/>
          </p:cNvPicPr>
          <p:nvPr/>
        </p:nvPicPr>
        <p:blipFill>
          <a:blip r:embed="rId3"/>
          <a:stretch>
            <a:fillRect/>
          </a:stretch>
        </p:blipFill>
        <p:spPr>
          <a:xfrm>
            <a:off x="3211340" y="1463040"/>
            <a:ext cx="576901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 SGK tr.105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Trường Phổ thông Dân tộc nội trú (Vĩnh Long)</a:t>
            </a:r>
          </a:p>
        </p:txBody>
      </p:sp>
      <p:sp>
        <p:nvSpPr>
          <p:cNvPr id="5" name="Rectangle 4"/>
          <p:cNvSpPr/>
          <p:nvPr/>
        </p:nvSpPr>
        <p:spPr>
          <a:xfrm>
            <a:off x="2689203" y="1408176"/>
            <a:ext cx="681328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3_h5.jpg"/>
          <p:cNvPicPr>
            <a:picLocks noChangeAspect="1"/>
          </p:cNvPicPr>
          <p:nvPr/>
        </p:nvPicPr>
        <p:blipFill>
          <a:blip r:embed="rId3"/>
          <a:stretch>
            <a:fillRect/>
          </a:stretch>
        </p:blipFill>
        <p:spPr>
          <a:xfrm>
            <a:off x="2744067" y="1463040"/>
            <a:ext cx="670355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5 – SGK tr.105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Nối chính sách – chương trình – hình ảnh</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nhận 4 thẻ lĩnh vực: KINH TẾ – VĂN HOÁ – XÃ HỘI – QUỐC PHÒNG, AN NINH</a:t>
            </a:r>
          </a:p>
          <a:p>
            <a:pPr marL="411480" indent="-365760">
              <a:spcAft>
                <a:spcPts val="900"/>
              </a:spcAft>
              <a:buFont typeface="Arial"/>
              <a:buChar char="•"/>
            </a:pPr>
            <a:r>
              <a:rPr sz="2800" b="0" i="0">
                <a:solidFill>
                  <a:srgbClr val="4A403A"/>
                </a:solidFill>
                <a:latin typeface="Arial"/>
              </a:rPr>
              <a:t>Ghép với Hình 3, 4, 5 và một ví dụ chương trình em biết ở địa phương</a:t>
            </a:r>
          </a:p>
          <a:p>
            <a:pPr marL="411480" indent="-365760">
              <a:spcAft>
                <a:spcPts val="900"/>
              </a:spcAft>
              <a:buFont typeface="Arial"/>
              <a:buChar char="•"/>
            </a:pPr>
            <a:r>
              <a:rPr sz="2800" b="0" i="0">
                <a:solidFill>
                  <a:srgbClr val="4A403A"/>
                </a:solidFill>
                <a:latin typeface="Arial"/>
              </a:rPr>
              <a:t>Tóm tắt một số nội dung cơ bản của chính sách dân tộc (SGK tr.106)</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ghép thẻ 6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600" b="1" i="0">
                <a:solidFill>
                  <a:srgbClr val="FFFFFF"/>
                </a:solidFill>
                <a:latin typeface="Arial"/>
              </a:rPr>
              <a:t>Hoạt động: Luyện tập: 'Đoàn kết, đoàn kết, đại đoàn kết'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Câu 1: nêu nhận xét của em về quá trình hình thành và phát triển khối đại đoàn kết dân tộc Việt Nam</a:t>
            </a:r>
          </a:p>
          <a:p>
            <a:pPr marL="411480" indent="-365760">
              <a:spcAft>
                <a:spcPts val="900"/>
              </a:spcAft>
              <a:buFont typeface="Arial"/>
              <a:buChar char="•"/>
            </a:pPr>
            <a:r>
              <a:rPr sz="2600" b="0" i="0">
                <a:solidFill>
                  <a:srgbClr val="4A403A"/>
                </a:solidFill>
                <a:latin typeface="Arial"/>
              </a:rPr>
              <a:t>Câu 2: 'Đoàn kết, đoàn kết, đại đoàn kết / Thành công, thành công, đại thành công' (Hồ Chí Minh) – em hiểu thế nào? Nêu dẫn chứng lịch sử để chứng minh</a:t>
            </a:r>
          </a:p>
          <a:p>
            <a:pPr marL="411480" indent="-365760">
              <a:spcAft>
                <a:spcPts val="900"/>
              </a:spcAft>
              <a:buFont typeface="Arial"/>
              <a:buChar char="•"/>
            </a:pPr>
            <a:r>
              <a:rPr sz="2600" b="0" i="0">
                <a:solidFill>
                  <a:srgbClr val="4A403A"/>
                </a:solidFill>
                <a:latin typeface="Arial"/>
              </a:rPr>
              <a:t>Viết 5–7 dòng, trao đổi bài với bạn bên cạnh</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700"/>
              </a:spcAft>
            </a:pPr>
            <a:r>
              <a:rPr sz="2000" b="1" i="0">
                <a:solidFill>
                  <a:srgbClr val="FFFFFF"/>
                </a:solidFill>
                <a:latin typeface="Arial"/>
              </a:rPr>
              <a:t>Cá nhân viết 5 phút – chéo cặp 2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Khối đại đoàn kết dân tộc hình thành từ rất sớm, củng cố qua đấu tranh chống ngoại xâm; từ 1930 phát triển lên tầm cao mới với Mặt trận Dân tộc thống nhất</a:t>
            </a:r>
          </a:p>
          <a:p>
            <a:pPr marL="411480" indent="-365760">
              <a:spcAft>
                <a:spcPts val="800"/>
              </a:spcAft>
              <a:buFont typeface="Arial"/>
              <a:buChar char="•"/>
            </a:pPr>
            <a:r>
              <a:rPr sz="2500" b="0" i="0">
                <a:solidFill>
                  <a:srgbClr val="4A403A"/>
                </a:solidFill>
                <a:latin typeface="Arial"/>
              </a:rPr>
              <a:t>Là nguồn sức mạnh quyết định trong dựng nước, giữ nước và xây dựng, bảo vệ Tổ quốc hiện nay</a:t>
            </a:r>
          </a:p>
          <a:p>
            <a:pPr marL="411480" indent="-365760">
              <a:spcAft>
                <a:spcPts val="800"/>
              </a:spcAft>
              <a:buFont typeface="Arial"/>
              <a:buChar char="•"/>
            </a:pPr>
            <a:r>
              <a:rPr sz="2500" b="0" i="0">
                <a:solidFill>
                  <a:srgbClr val="4A403A"/>
                </a:solidFill>
                <a:latin typeface="Arial"/>
              </a:rPr>
              <a:t>Chính sách dân tộc: nhất quán ba nguyên tắc – Đoàn kết, Bình đẳng, Tương trợ nhau cùng phát triển; toàn diện về kinh tế, văn hoá, xã hội, quốc phòng – an ninh</a:t>
            </a:r>
          </a:p>
          <a:p>
            <a:pPr marL="411480" indent="-365760">
              <a:spcAft>
                <a:spcPts val="800"/>
              </a:spcAft>
              <a:buFont typeface="Arial"/>
              <a:buChar char="•"/>
            </a:pPr>
            <a:r>
              <a:rPr sz="2500" b="0" i="0">
                <a:solidFill>
                  <a:srgbClr val="4A403A"/>
                </a:solidFill>
                <a:latin typeface="Arial"/>
              </a:rPr>
              <a:t>Mỗi học sinh góp phần giữ gìn khối đại đoàn kết bằng hành động cụ thể</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Vận dụng 1 (SGK tr.106): viết một đoạn văn (khoảng 15 dòng) giới thiệu một di sản của đồng bào dân tộc thiểu số mà em thích nhất (trong danh sách di sản văn hoá của Việt Nam được UNESCO ghi danh)</a:t>
            </a:r>
          </a:p>
          <a:p>
            <a:pPr marL="411480" indent="-365760">
              <a:spcAft>
                <a:spcPts val="900"/>
              </a:spcAft>
              <a:buFont typeface="Arial"/>
              <a:buChar char="•"/>
            </a:pPr>
            <a:r>
              <a:rPr sz="2600" b="0" i="0">
                <a:solidFill>
                  <a:srgbClr val="4A403A"/>
                </a:solidFill>
                <a:latin typeface="Arial"/>
              </a:rPr>
              <a:t>Vận dụng 2: nếu trường hoặc tổ dân phố/làng/bản phát động cuộc thi vẽ tranh hoặc sưu tầm hình ảnh, viết bài tham gia Ngày hội Đại đoàn kết toàn dân tộc, em sẽ chọn hình ảnh, bài viết nào? Tại sao?</a:t>
            </a:r>
          </a:p>
          <a:p>
            <a:pPr marL="411480" indent="-365760">
              <a:spcAft>
                <a:spcPts val="900"/>
              </a:spcAft>
              <a:buFont typeface="Arial"/>
              <a:buChar char="•"/>
            </a:pPr>
            <a:r>
              <a:rPr sz="2600" b="0" i="0">
                <a:solidFill>
                  <a:srgbClr val="4A403A"/>
                </a:solidFill>
                <a:latin typeface="Arial"/>
              </a:rPr>
              <a:t>Hẹn ngày nộp (luân phiên báo cáo nếu không đủ thời gian) · Chuẩn bị ôn tập, thực hành cuối năm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